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22"/>
  </p:notesMasterIdLst>
  <p:handoutMasterIdLst>
    <p:handoutMasterId r:id="rId23"/>
  </p:handoutMasterIdLst>
  <p:sldIdLst>
    <p:sldId id="288" r:id="rId2"/>
    <p:sldId id="630" r:id="rId3"/>
    <p:sldId id="705" r:id="rId4"/>
    <p:sldId id="703" r:id="rId5"/>
    <p:sldId id="751" r:id="rId6"/>
    <p:sldId id="704" r:id="rId7"/>
    <p:sldId id="706" r:id="rId8"/>
    <p:sldId id="707" r:id="rId9"/>
    <p:sldId id="708" r:id="rId10"/>
    <p:sldId id="711" r:id="rId11"/>
    <p:sldId id="715" r:id="rId12"/>
    <p:sldId id="712" r:id="rId13"/>
    <p:sldId id="716" r:id="rId14"/>
    <p:sldId id="719" r:id="rId15"/>
    <p:sldId id="718" r:id="rId16"/>
    <p:sldId id="720" r:id="rId17"/>
    <p:sldId id="760" r:id="rId18"/>
    <p:sldId id="721" r:id="rId19"/>
    <p:sldId id="722" r:id="rId20"/>
    <p:sldId id="725" r:id="rId2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3843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66FFFF"/>
    <a:srgbClr val="FF99FF"/>
    <a:srgbClr val="FF66FF"/>
    <a:srgbClr val="00FFFF"/>
    <a:srgbClr val="FF33CC"/>
    <a:srgbClr val="4CCF36"/>
    <a:srgbClr val="41CC29"/>
    <a:srgbClr val="6600CC"/>
    <a:srgbClr val="61A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920" autoAdjust="0"/>
    <p:restoredTop sz="94600" autoAdjust="0"/>
  </p:normalViewPr>
  <p:slideViewPr>
    <p:cSldViewPr snapToGrid="0">
      <p:cViewPr varScale="1">
        <p:scale>
          <a:sx n="85" d="100"/>
          <a:sy n="85" d="100"/>
        </p:scale>
        <p:origin x="2702" y="72"/>
      </p:cViewPr>
      <p:guideLst>
        <p:guide orient="horz" pos="2222"/>
        <p:guide pos="3843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23T13:37:05.679"/>
    </inkml:context>
    <inkml:brush xml:id="br0">
      <inkml:brushProperty name="width" value="0.13229" units="cm"/>
      <inkml:brushProperty name="height" value="0.13229" units="cm"/>
      <inkml:brushProperty name="color" value="#00B0F0"/>
    </inkml:brush>
  </inkml:definitions>
  <inkml:trace contextRef="#ctx0" brushRef="#br0">4745 13053 0,'17'0'125,"1"0"-125,-18 17 15,35 54 1,-17-36-1,0 1-15,-1 16 16,-17-16-16,18-19 16,0 19-16,-1-19 15,1 1-15,-18 0 16,0-1 0,18 1-1,-18-1 1,0 1-1,17-18 126,-17-18-125,0 1-16,18-1 15,17-35 1,-35 36 0,18-1-16,-1 0 15,1 1-15,-18-1 16,18 0-1,-1 1-15,1-1 16,0 1 0,-1-1-16,1 0 15,-1 1 1,-17-1 0,18 0-1,0 1 1,-1 17-16,1-36 15,0 19 1,-1-1 0,1 0-16,0 18 15,-18-17 1,0-1 0,17 18-16,1-17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23T14:12:50.487"/>
    </inkml:context>
    <inkml:brush xml:id="br0">
      <inkml:brushProperty name="width" value="0.10583" units="cm"/>
      <inkml:brushProperty name="height" value="0.10583" units="cm"/>
      <inkml:brushProperty name="color" value="#FF0000"/>
    </inkml:brush>
  </inkml:definitions>
  <inkml:trace contextRef="#ctx0" brushRef="#br0">15946 3038 0,'32'0'62,"-32"22"-46,69 113 0,-34-67-16,-1-45 15,0 45-15,-34-24 16,35 0-16,-35-20 15,0 20-15,34-21 16,-34-1 0,0 1-16,0-68 156,33 0-140,2-1-1,-1-21-15,0-1 16,1 24-16,-3-24 0,3 0 15,33 24-15,2-1 16,-2 22-16,-1-22 16,-32 23-16,0-1 15,-2 23-15,2-23 16,-2 1-16,3-1 16,-3 23-1,1 0-15</inkml:trace>
  <inkml:trace contextRef="#ctx0" brushRef="#br0" timeOffset="1599">36105 7967 0,'0'22'47,"35"69"-31,0-24-16,-2-22 15,2 22-15,0 1 16,-3 0-16,3-24 16,1 0-1,-4-20 1,-32-2-16,35 1 16,-35-1-1,35-22 79,-1-45-78,68-113-1,1 91-15,0-1 16,-36 24-16,1 21 15,2-22-15,-38 22 0,-32 2 16,35 21 0,0 0-16,-2-23 15,2-1 17,0 24-17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23T14:33:20.174"/>
    </inkml:context>
    <inkml:brush xml:id="br0">
      <inkml:brushProperty name="width" value="0.10583" units="cm"/>
      <inkml:brushProperty name="height" value="0.10583" units="cm"/>
      <inkml:brushProperty name="color" value="#FF0000"/>
    </inkml:brush>
  </inkml:definitions>
  <inkml:trace contextRef="#ctx0" brushRef="#br0">26053 7174 0,'0'0'0,"17"0"15,1 0 17,0 14-17,-2 18-15,19 14 31,-35-30-31,18-1 0,0 0 16,-1 17-16,0-1 16,1-15-1,-1-1-15,-17 0 16,18 1-16,0-1 16,-1-15-1,-17-31 126,0 16-126,0 0-15,0-1 16,0 0 0,0 1-16,18-1 15,-2 0-15,2-14 16,-18-1-16,18 31 0,17-47 16,-1 31-16,55-45 31,-38 29-31,-15-13 15,-1 29-15,-35 0 16,17 16-16,0 0 0,-17-15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23T14:17:18.976"/>
    </inkml:context>
    <inkml:brush xml:id="br0">
      <inkml:brushProperty name="width" value="0.15875" units="cm"/>
      <inkml:brushProperty name="height" value="0.15875" units="cm"/>
      <inkml:brushProperty name="color" value="#FF0000"/>
    </inkml:brush>
  </inkml:definitions>
  <inkml:trace contextRef="#ctx0" brushRef="#br0">15663 2798 0,'0'11'15,"19"18"1,-1 1-16,0-10 15,19 20-15,-37-10 16,17 0-16,2-1 16,-2-18-16,2 19 15,-1-11-15,0 1 16,-18-10 0,18 0-16,-18 0 15,19-10 110,-2 0-109,92-90-1,-18 61 1,-37-1-16,-18 0 16,56 0-16,-20-10 0,-17 30 15,-1 0-15,-18-10 16,19 0-16,-1 0 16,1 10-16,-1 1 15,-18-11-15,19 10 16,-1 10-16,1-10 15,-36 0-15,35 10 16,1-10-16,-55 0 16,17 10-16,2-10 15,-2 10-15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23T14:32:36.881"/>
    </inkml:context>
    <inkml:brush xml:id="br0">
      <inkml:brushProperty name="width" value="0.10583" units="cm"/>
      <inkml:brushProperty name="height" value="0.10583" units="cm"/>
      <inkml:brushProperty name="color" value="#FF0000"/>
    </inkml:brush>
  </inkml:definitions>
  <inkml:trace contextRef="#ctx0" brushRef="#br0">16739 17771 0,'0'0'0,"31"0"15,1 0 1,31 0 0,-33 20-16,-30-1 15,32 0-15,-1 0 16,-1 0-16,-30 19 16,32 0-16,-1 19 15,-1-20-15,-30 20 16,32 38-1,-32-75 1,0-1-16,32-38 109,-1-38-93,0-1 0,1 21-16,29-20 15,32-38 1,2 38-16,-2 19 16,-1 19-16,-61 19 15,32-20-15,-31 2 16,-1-1-16,-1 19 15,2 0 1,-32-20-16,0 2 16,31 18-1,-1-19-15,4 19 16,-34-19-16,29 19 0,4-19 16,-1 19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05" y="6354629"/>
            <a:ext cx="242676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 userDrawn="1"/>
        </p:nvSpPr>
        <p:spPr bwMode="auto">
          <a:xfrm>
            <a:off x="0" y="-76200"/>
            <a:ext cx="12192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90424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5627915" y="2555420"/>
            <a:ext cx="57912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10856688" y="846367"/>
            <a:ext cx="1335313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79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1" y="2844883"/>
            <a:ext cx="4368535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2"/>
            <a:ext cx="12192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105959" y="1684804"/>
            <a:ext cx="9980084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211667" y="242889"/>
            <a:ext cx="11355917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301893" y="775611"/>
            <a:ext cx="11567455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211667" y="252413"/>
            <a:ext cx="11355917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301893" y="775611"/>
            <a:ext cx="11567455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203200" y="152400"/>
            <a:ext cx="119888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91198" y="289794"/>
            <a:ext cx="11360149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301893" y="775611"/>
            <a:ext cx="11567455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203200" y="152400"/>
            <a:ext cx="119888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400051" y="330614"/>
            <a:ext cx="11360149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393701" y="1489075"/>
            <a:ext cx="5719233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6151034" y="1483877"/>
            <a:ext cx="5719233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301893" y="941402"/>
            <a:ext cx="11567455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211667" y="266701"/>
            <a:ext cx="1135591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301893" y="775611"/>
            <a:ext cx="11567455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211667" y="266701"/>
            <a:ext cx="11355917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12192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301893" y="775611"/>
            <a:ext cx="11567455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59600" y="363091"/>
            <a:ext cx="288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8"/>
            <a:ext cx="12192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10885" y="1763485"/>
            <a:ext cx="57912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5696864" y="1484576"/>
            <a:ext cx="62992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701" y="1489075"/>
            <a:ext cx="11366500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165600" y="6365875"/>
            <a:ext cx="38608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400051" y="411163"/>
            <a:ext cx="1136014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0796447" y="6594467"/>
            <a:ext cx="17907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79" r:id="rId2"/>
    <p:sldLayoutId id="2147484080" r:id="rId3"/>
    <p:sldLayoutId id="2147484081" r:id="rId4"/>
    <p:sldLayoutId id="2147484082" r:id="rId5"/>
    <p:sldLayoutId id="2147484086" r:id="rId6"/>
    <p:sldLayoutId id="2147484083" r:id="rId7"/>
    <p:sldLayoutId id="2147484084" r:id="rId8"/>
    <p:sldLayoutId id="2147484088" r:id="rId9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7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nsole.cloud.google.com/apis/dashboard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2925674" y="2195646"/>
            <a:ext cx="8260486" cy="17057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Chapter13</a:t>
            </a:r>
            <a:br>
              <a:rPr lang="en-US" altLang="ko-KR" sz="4000" dirty="0"/>
            </a:br>
            <a:r>
              <a:rPr lang="ko-KR" altLang="en-US" sz="4000" dirty="0"/>
              <a:t>멀티미디어와 </a:t>
            </a:r>
            <a:r>
              <a:rPr lang="ko-KR" altLang="en-US" sz="4000" dirty="0" err="1"/>
              <a:t>구글</a:t>
            </a:r>
            <a:r>
              <a:rPr lang="ko-KR" altLang="en-US" sz="4000" dirty="0"/>
              <a:t> 지도</a:t>
            </a:r>
            <a:r>
              <a:rPr lang="en-US" altLang="ko-KR" sz="4000" dirty="0"/>
              <a:t>(2)</a:t>
            </a:r>
            <a:endParaRPr lang="ko-KR" altLang="en-US" sz="1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FCE880-CCC0-49A4-900A-ECA1FBED3D33}"/>
              </a:ext>
            </a:extLst>
          </p:cNvPr>
          <p:cNvSpPr>
            <a:spLocks noGrp="1"/>
          </p:cNvSpPr>
          <p:nvPr/>
        </p:nvSpPr>
        <p:spPr bwMode="auto">
          <a:xfrm>
            <a:off x="6365288" y="479394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“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Project13Map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kumimoji="0" lang="en-US" altLang="ko-KR" sz="2400" b="0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Google API </a:t>
            </a:r>
            <a:r>
              <a:rPr kumimoji="0" lang="ko-KR" alt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등록</a:t>
            </a:r>
            <a:r>
              <a:rPr kumimoji="0" lang="en-US" altLang="ko-KR" sz="2400" b="0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(5)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301187"/>
          </a:xfrm>
        </p:spPr>
        <p:txBody>
          <a:bodyPr/>
          <a:lstStyle/>
          <a:p>
            <a:pPr lvl="1"/>
            <a:r>
              <a:rPr lang="en-US" altLang="ko-KR" sz="2000" dirty="0"/>
              <a:t>(8) </a:t>
            </a:r>
            <a:r>
              <a:rPr lang="ko-KR" altLang="en-US" sz="2000" dirty="0"/>
              <a:t>패키지이름</a:t>
            </a:r>
            <a:r>
              <a:rPr lang="en-US" altLang="ko-KR" sz="2000" dirty="0"/>
              <a:t>, SHA1 </a:t>
            </a:r>
            <a:r>
              <a:rPr lang="ko-KR" altLang="en-US" sz="2000" dirty="0"/>
              <a:t>코드 입력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8F147A-326E-4A72-9DB3-48DFDC650354}"/>
              </a:ext>
            </a:extLst>
          </p:cNvPr>
          <p:cNvGrpSpPr/>
          <p:nvPr/>
        </p:nvGrpSpPr>
        <p:grpSpPr>
          <a:xfrm>
            <a:off x="1238865" y="1571344"/>
            <a:ext cx="9601200" cy="4899204"/>
            <a:chOff x="1232276" y="2130641"/>
            <a:chExt cx="5434854" cy="45498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C068C7C-1882-4520-BC52-BD2408671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5031"/>
            <a:stretch/>
          </p:blipFill>
          <p:spPr>
            <a:xfrm>
              <a:off x="1232276" y="2130641"/>
              <a:ext cx="5434854" cy="45498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6B1BAE3-E93B-4A23-89F1-04977F0B1F7B}"/>
                </a:ext>
              </a:extLst>
            </p:cNvPr>
            <p:cNvSpPr/>
            <p:nvPr/>
          </p:nvSpPr>
          <p:spPr bwMode="auto">
            <a:xfrm>
              <a:off x="3773010" y="3685671"/>
              <a:ext cx="1296140" cy="202750"/>
            </a:xfrm>
            <a:prstGeom prst="roundRect">
              <a:avLst>
                <a:gd name="adj" fmla="val 0"/>
              </a:avLst>
            </a:prstGeom>
            <a:solidFill>
              <a:srgbClr val="FF33CC">
                <a:alpha val="20000"/>
              </a:srgbClr>
            </a:solidFill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40740C0-437B-48D6-BEB4-56DD60D1FE47}"/>
                </a:ext>
              </a:extLst>
            </p:cNvPr>
            <p:cNvSpPr/>
            <p:nvPr/>
          </p:nvSpPr>
          <p:spPr bwMode="auto">
            <a:xfrm>
              <a:off x="4157512" y="5494401"/>
              <a:ext cx="1999448" cy="202750"/>
            </a:xfrm>
            <a:prstGeom prst="roundRect">
              <a:avLst>
                <a:gd name="adj" fmla="val 0"/>
              </a:avLst>
            </a:prstGeom>
            <a:solidFill>
              <a:srgbClr val="FF33CC">
                <a:alpha val="20000"/>
              </a:srgbClr>
            </a:solidFill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0147802-9FB8-45B0-AE30-4A038E9C9F51}"/>
                </a:ext>
              </a:extLst>
            </p:cNvPr>
            <p:cNvSpPr/>
            <p:nvPr/>
          </p:nvSpPr>
          <p:spPr bwMode="auto">
            <a:xfrm>
              <a:off x="4157512" y="5965729"/>
              <a:ext cx="2162008" cy="202750"/>
            </a:xfrm>
            <a:prstGeom prst="roundRect">
              <a:avLst>
                <a:gd name="adj" fmla="val 0"/>
              </a:avLst>
            </a:prstGeom>
            <a:solidFill>
              <a:srgbClr val="FF33CC">
                <a:alpha val="20000"/>
              </a:srgbClr>
            </a:solidFill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5FE8D01-3B30-4A0E-AC52-B894AB3D34F8}"/>
                    </a:ext>
                  </a:extLst>
                </p14:cNvPr>
                <p14:cNvContentPartPr/>
                <p14:nvPr/>
              </p14:nvContentPartPr>
              <p14:xfrm>
                <a:off x="6026040" y="6350040"/>
                <a:ext cx="273600" cy="1972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5FE8D01-3B30-4A0E-AC52-B894AB3D34F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5243" y="6332318"/>
                  <a:ext cx="294787" cy="23238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643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65D21B-0A70-4756-9862-06251008A8F8}"/>
              </a:ext>
            </a:extLst>
          </p:cNvPr>
          <p:cNvGrpSpPr/>
          <p:nvPr/>
        </p:nvGrpSpPr>
        <p:grpSpPr>
          <a:xfrm>
            <a:off x="400427" y="1076962"/>
            <a:ext cx="11307779" cy="5399031"/>
            <a:chOff x="400427" y="1076962"/>
            <a:chExt cx="11307779" cy="539903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82654AF-898B-4839-A59F-97910208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427" y="1076962"/>
              <a:ext cx="11307779" cy="53990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A4D8C3A-4734-4244-865A-0DE04C456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1414" y="5193980"/>
              <a:ext cx="9135122" cy="756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Project13Map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rgbClr val="0070C0"/>
                </a:solidFill>
              </a:rPr>
              <a:t>AndroidManifest.xml </a:t>
            </a:r>
            <a:r>
              <a:rPr lang="en-US" altLang="ko-KR" dirty="0"/>
              <a:t>”</a:t>
            </a:r>
            <a:r>
              <a:rPr lang="ko-KR" altLang="en-US" dirty="0"/>
              <a:t>수정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C05705-9245-4143-AF19-73E46115BDA9}"/>
              </a:ext>
            </a:extLst>
          </p:cNvPr>
          <p:cNvGrpSpPr/>
          <p:nvPr/>
        </p:nvGrpSpPr>
        <p:grpSpPr>
          <a:xfrm>
            <a:off x="1591414" y="5193980"/>
            <a:ext cx="9236877" cy="1282013"/>
            <a:chOff x="1540614" y="5273501"/>
            <a:chExt cx="9236877" cy="12820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C6CB5C-C025-4CDB-8740-7498E22B393B}"/>
                </a:ext>
              </a:extLst>
            </p:cNvPr>
            <p:cNvSpPr/>
            <p:nvPr/>
          </p:nvSpPr>
          <p:spPr bwMode="auto">
            <a:xfrm>
              <a:off x="1540614" y="5273501"/>
              <a:ext cx="9236877" cy="843218"/>
            </a:xfrm>
            <a:prstGeom prst="rect">
              <a:avLst/>
            </a:prstGeom>
            <a:noFill/>
            <a:ln w="28575">
              <a:solidFill>
                <a:srgbClr val="FF33CC"/>
              </a:solidFill>
            </a:ln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3526F16-6A09-4815-A2CE-BAC3E545E8CB}"/>
                </a:ext>
              </a:extLst>
            </p:cNvPr>
            <p:cNvSpPr/>
            <p:nvPr/>
          </p:nvSpPr>
          <p:spPr bwMode="auto">
            <a:xfrm>
              <a:off x="4401763" y="5790141"/>
              <a:ext cx="5780923" cy="234000"/>
            </a:xfrm>
            <a:prstGeom prst="roundRect">
              <a:avLst>
                <a:gd name="adj" fmla="val 0"/>
              </a:avLst>
            </a:prstGeom>
            <a:solidFill>
              <a:srgbClr val="FF66FF">
                <a:alpha val="2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" name="설명선: 굽은 선 2">
              <a:extLst>
                <a:ext uri="{FF2B5EF4-FFF2-40B4-BE49-F238E27FC236}">
                  <a16:creationId xmlns:a16="http://schemas.microsoft.com/office/drawing/2014/main" id="{940AFC86-3FB2-454B-B46F-CE67BD34CB90}"/>
                </a:ext>
              </a:extLst>
            </p:cNvPr>
            <p:cNvSpPr/>
            <p:nvPr/>
          </p:nvSpPr>
          <p:spPr bwMode="auto">
            <a:xfrm>
              <a:off x="8518910" y="6250266"/>
              <a:ext cx="1577340" cy="305248"/>
            </a:xfrm>
            <a:prstGeom prst="borderCallout2">
              <a:avLst>
                <a:gd name="adj1" fmla="val 50742"/>
                <a:gd name="adj2" fmla="val -3268"/>
                <a:gd name="adj3" fmla="val 65284"/>
                <a:gd name="adj4" fmla="val -16104"/>
                <a:gd name="adj5" fmla="val -64813"/>
                <a:gd name="adj6" fmla="val -54852"/>
              </a:avLst>
            </a:prstGeom>
            <a:solidFill>
              <a:srgbClr val="66FFFF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600" dirty="0"/>
                <a:t>자신의 </a:t>
              </a:r>
              <a:r>
                <a:rPr lang="en-US" altLang="ko-KR" sz="1600" dirty="0"/>
                <a:t>API </a:t>
              </a:r>
              <a:r>
                <a:rPr lang="ko-KR" altLang="en-US" sz="1600" dirty="0"/>
                <a:t>키</a:t>
              </a:r>
              <a:endPara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실행 단추: 돌아가기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E79DE19-AFEE-40DE-8DBC-2130D97CB67C}"/>
              </a:ext>
            </a:extLst>
          </p:cNvPr>
          <p:cNvSpPr/>
          <p:nvPr/>
        </p:nvSpPr>
        <p:spPr bwMode="auto">
          <a:xfrm>
            <a:off x="11197525" y="1143992"/>
            <a:ext cx="510682" cy="468000"/>
          </a:xfrm>
          <a:prstGeom prst="actionButtonRetur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43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1198" y="289794"/>
            <a:ext cx="11782433" cy="572056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lang="en-US" altLang="ko-KR" sz="2400" dirty="0"/>
              <a:t>“</a:t>
            </a:r>
            <a:r>
              <a:rPr lang="en-US" altLang="ko-KR" sz="2400" dirty="0">
                <a:solidFill>
                  <a:srgbClr val="FF33CC"/>
                </a:solidFill>
              </a:rPr>
              <a:t>Project13Map</a:t>
            </a:r>
            <a:r>
              <a:rPr lang="en-US" altLang="ko-KR" sz="2400" dirty="0"/>
              <a:t>”: </a:t>
            </a:r>
            <a:r>
              <a:rPr lang="en-US" altLang="ko-KR" sz="2400" u="sng" dirty="0">
                <a:solidFill>
                  <a:srgbClr val="0070C0"/>
                </a:solidFill>
              </a:rPr>
              <a:t>Google Play service</a:t>
            </a:r>
            <a:r>
              <a:rPr lang="ko-KR" altLang="en-US" sz="2200" u="sng" dirty="0">
                <a:solidFill>
                  <a:srgbClr val="0070C0"/>
                </a:solidFill>
              </a:rPr>
              <a:t>의 라이브러리 사용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771703"/>
          </a:xfrm>
        </p:spPr>
        <p:txBody>
          <a:bodyPr/>
          <a:lstStyle/>
          <a:p>
            <a:pPr lvl="1"/>
            <a:r>
              <a:rPr lang="en-US" altLang="ko-KR" dirty="0"/>
              <a:t>(1) Project Tree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en-US" altLang="ko-KR" b="1" dirty="0" err="1">
                <a:solidFill>
                  <a:srgbClr val="00B050"/>
                </a:solidFill>
              </a:rPr>
              <a:t>Gradle</a:t>
            </a:r>
            <a:r>
              <a:rPr lang="en-US" altLang="ko-KR" b="1" dirty="0">
                <a:solidFill>
                  <a:srgbClr val="00B050"/>
                </a:solidFill>
              </a:rPr>
              <a:t> Scripts</a:t>
            </a:r>
            <a:r>
              <a:rPr lang="en-US" altLang="ko-KR" dirty="0"/>
              <a:t>]-[</a:t>
            </a:r>
            <a:r>
              <a:rPr lang="en-US" altLang="ko-KR" b="1" dirty="0" err="1">
                <a:solidFill>
                  <a:srgbClr val="00B050"/>
                </a:solidFill>
              </a:rPr>
              <a:t>build.gradle</a:t>
            </a:r>
            <a:r>
              <a:rPr lang="en-US" altLang="ko-KR" b="1" dirty="0">
                <a:solidFill>
                  <a:srgbClr val="00B050"/>
                </a:solidFill>
              </a:rPr>
              <a:t> (Module: app)</a:t>
            </a:r>
            <a:r>
              <a:rPr lang="en-US" altLang="ko-KR" dirty="0"/>
              <a:t>]</a:t>
            </a:r>
            <a:r>
              <a:rPr lang="ko-KR" altLang="en-US" dirty="0"/>
              <a:t>을 더블클릭</a:t>
            </a:r>
            <a:endParaRPr lang="ko-KR" altLang="en-US" dirty="0">
              <a:solidFill>
                <a:srgbClr val="FF33CC"/>
              </a:solidFill>
            </a:endParaRP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아래쪽 </a:t>
            </a:r>
            <a:r>
              <a:rPr lang="en-US" altLang="ko-KR" b="1" u="sng" dirty="0">
                <a:solidFill>
                  <a:srgbClr val="0070C0"/>
                </a:solidFill>
              </a:rPr>
              <a:t>dependencies</a:t>
            </a:r>
            <a:r>
              <a:rPr lang="en-US" altLang="ko-KR" dirty="0"/>
              <a:t> </a:t>
            </a:r>
            <a:r>
              <a:rPr lang="ko-KR" altLang="en-US" dirty="0"/>
              <a:t>부분에 다음을 추가 후 ‘</a:t>
            </a:r>
            <a:r>
              <a:rPr lang="en-US" altLang="ko-KR" b="1" u="sng" dirty="0">
                <a:solidFill>
                  <a:srgbClr val="0070C0"/>
                </a:solidFill>
              </a:rPr>
              <a:t>Sync Now</a:t>
            </a:r>
            <a:r>
              <a:rPr lang="en-US" altLang="ko-KR" dirty="0"/>
              <a:t>’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A84209-B8C0-454E-8731-DF7E5CE4664E}"/>
              </a:ext>
            </a:extLst>
          </p:cNvPr>
          <p:cNvGrpSpPr/>
          <p:nvPr/>
        </p:nvGrpSpPr>
        <p:grpSpPr>
          <a:xfrm>
            <a:off x="323468" y="1902341"/>
            <a:ext cx="11545064" cy="4537837"/>
            <a:chOff x="323468" y="1902341"/>
            <a:chExt cx="11545064" cy="453783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5FFAFD0-1476-4E2B-B324-50641CF823CD}"/>
                </a:ext>
              </a:extLst>
            </p:cNvPr>
            <p:cNvGrpSpPr/>
            <p:nvPr/>
          </p:nvGrpSpPr>
          <p:grpSpPr>
            <a:xfrm>
              <a:off x="323468" y="1902341"/>
              <a:ext cx="11545064" cy="4537837"/>
              <a:chOff x="323468" y="1902341"/>
              <a:chExt cx="11545064" cy="453783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652B9A94-EC59-46F2-B715-012CFE379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3468" y="2184626"/>
                <a:ext cx="11545064" cy="425555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072CA0F-1E06-4D47-8417-3CCAD90372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943" y="1902341"/>
                <a:ext cx="3209294" cy="252000"/>
              </a:xfrm>
              <a:prstGeom prst="rect">
                <a:avLst/>
              </a:prstGeom>
              <a:ln w="28575">
                <a:solidFill>
                  <a:srgbClr val="CC66FF"/>
                </a:solidFill>
              </a:ln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FA83D3D-B3B5-4A1C-B6CB-35C551D153C3}"/>
                  </a:ext>
                </a:extLst>
              </p:cNvPr>
              <p:cNvSpPr/>
              <p:nvPr/>
            </p:nvSpPr>
            <p:spPr bwMode="auto">
              <a:xfrm>
                <a:off x="425067" y="2626963"/>
                <a:ext cx="1001397" cy="233450"/>
              </a:xfrm>
              <a:prstGeom prst="rect">
                <a:avLst/>
              </a:prstGeom>
              <a:solidFill>
                <a:srgbClr val="41CC29">
                  <a:alpha val="15000"/>
                </a:srgbClr>
              </a:solidFill>
              <a:ln w="28575">
                <a:solidFill>
                  <a:srgbClr val="FF33CC"/>
                </a:solidFill>
              </a:ln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C8F40B3-6163-4074-B64C-C3D244AB2498}"/>
                  </a:ext>
                </a:extLst>
              </p:cNvPr>
              <p:cNvSpPr/>
              <p:nvPr/>
            </p:nvSpPr>
            <p:spPr bwMode="auto">
              <a:xfrm>
                <a:off x="777288" y="3019584"/>
                <a:ext cx="1466040" cy="233450"/>
              </a:xfrm>
              <a:prstGeom prst="rect">
                <a:avLst/>
              </a:prstGeom>
              <a:noFill/>
              <a:ln w="28575">
                <a:solidFill>
                  <a:srgbClr val="FF33CC"/>
                </a:solidFill>
              </a:ln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E8C5A29-6DC6-4B1A-8ECE-1A4F7A5B3159}"/>
                  </a:ext>
                </a:extLst>
              </p:cNvPr>
              <p:cNvSpPr/>
              <p:nvPr/>
            </p:nvSpPr>
            <p:spPr bwMode="auto">
              <a:xfrm>
                <a:off x="11205275" y="2440984"/>
                <a:ext cx="663257" cy="294468"/>
              </a:xfrm>
              <a:prstGeom prst="rect">
                <a:avLst/>
              </a:prstGeom>
              <a:noFill/>
              <a:ln w="38100">
                <a:solidFill>
                  <a:srgbClr val="FF33CC"/>
                </a:solidFill>
              </a:ln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3" name="연결선: 구부러짐 12">
                <a:extLst>
                  <a:ext uri="{FF2B5EF4-FFF2-40B4-BE49-F238E27FC236}">
                    <a16:creationId xmlns:a16="http://schemas.microsoft.com/office/drawing/2014/main" id="{C3CBB82C-B67F-4D93-8590-A03CAE565252}"/>
                  </a:ext>
                </a:extLst>
              </p:cNvPr>
              <p:cNvCxnSpPr>
                <a:cxnSpLocks/>
                <a:stCxn id="9" idx="2"/>
                <a:endCxn id="10" idx="1"/>
              </p:cNvCxnSpPr>
              <p:nvPr/>
            </p:nvCxnSpPr>
            <p:spPr bwMode="auto">
              <a:xfrm rot="16200000" flipH="1">
                <a:off x="1125829" y="3637513"/>
                <a:ext cx="2634310" cy="1865352"/>
              </a:xfrm>
              <a:prstGeom prst="curved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33CC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0DFF489-F277-489A-B21F-5D4C722B1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5661" y="5633142"/>
                <a:ext cx="8048493" cy="504000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1F7414C-8991-49C7-91F4-10ADC5A0E0E5}"/>
                  </a:ext>
                </a:extLst>
              </p:cNvPr>
              <p:cNvSpPr/>
              <p:nvPr/>
            </p:nvSpPr>
            <p:spPr bwMode="auto">
              <a:xfrm>
                <a:off x="3375660" y="5617344"/>
                <a:ext cx="8048493" cy="540000"/>
              </a:xfrm>
              <a:prstGeom prst="rect">
                <a:avLst/>
              </a:prstGeom>
              <a:solidFill>
                <a:srgbClr val="41CC29">
                  <a:alpha val="15000"/>
                </a:srgbClr>
              </a:solidFill>
              <a:ln w="28575">
                <a:solidFill>
                  <a:srgbClr val="FF33CC"/>
                </a:solidFill>
              </a:ln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687A33B9-F9E4-4F46-8064-3058AC74C353}"/>
                  </a:ext>
                </a:extLst>
              </p:cNvPr>
              <p:cNvCxnSpPr/>
              <p:nvPr/>
            </p:nvCxnSpPr>
            <p:spPr bwMode="auto">
              <a:xfrm flipV="1">
                <a:off x="11424153" y="2735452"/>
                <a:ext cx="158247" cy="288189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33CC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5DC209F-F48C-4EAD-B36C-9DD133EBF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0900" y="5653222"/>
              <a:ext cx="7992000" cy="465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43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Project13Map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rgbClr val="0070C0"/>
                </a:solidFill>
              </a:rPr>
              <a:t>activity_main.xml</a:t>
            </a:r>
            <a:r>
              <a:rPr lang="en-US" altLang="ko-KR" dirty="0"/>
              <a:t>”</a:t>
            </a:r>
            <a:r>
              <a:rPr lang="ko-KR" altLang="en-US" dirty="0"/>
              <a:t>소스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812529-94F4-D28E-A3B8-E52E600F2F34}"/>
              </a:ext>
            </a:extLst>
          </p:cNvPr>
          <p:cNvGrpSpPr/>
          <p:nvPr/>
        </p:nvGrpSpPr>
        <p:grpSpPr>
          <a:xfrm>
            <a:off x="808831" y="1130299"/>
            <a:ext cx="10574338" cy="5189561"/>
            <a:chOff x="808831" y="1130299"/>
            <a:chExt cx="10574338" cy="51895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3CDFB-4343-2DA9-6BE2-9AFA3EDF4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831" y="1130299"/>
              <a:ext cx="10574338" cy="5189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5B1F7D4-C5D5-E40D-34F3-A2DD4A29CE85}"/>
                </a:ext>
              </a:extLst>
            </p:cNvPr>
            <p:cNvSpPr/>
            <p:nvPr/>
          </p:nvSpPr>
          <p:spPr bwMode="auto">
            <a:xfrm>
              <a:off x="8004240" y="4624460"/>
              <a:ext cx="2952000" cy="262499"/>
            </a:xfrm>
            <a:prstGeom prst="roundRect">
              <a:avLst>
                <a:gd name="adj" fmla="val 0"/>
              </a:avLst>
            </a:prstGeom>
            <a:solidFill>
              <a:srgbClr val="FF33CC">
                <a:alpha val="15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0866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Project13Map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rgbClr val="0070C0"/>
                </a:solidFill>
              </a:rPr>
              <a:t>MainActivity.java</a:t>
            </a:r>
            <a:r>
              <a:rPr lang="en-US" altLang="ko-KR" dirty="0"/>
              <a:t>”</a:t>
            </a:r>
            <a:r>
              <a:rPr lang="ko-KR" altLang="en-US" dirty="0"/>
              <a:t>소스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2FCE31-6F3D-4AE2-839E-B898DC3E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5" y="1349405"/>
            <a:ext cx="7481202" cy="369311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8B0CD39-C921-CAEA-2632-2CBDDE19FC4D}"/>
              </a:ext>
            </a:extLst>
          </p:cNvPr>
          <p:cNvGrpSpPr/>
          <p:nvPr/>
        </p:nvGrpSpPr>
        <p:grpSpPr>
          <a:xfrm>
            <a:off x="8588266" y="1349405"/>
            <a:ext cx="2835000" cy="5040000"/>
            <a:chOff x="8588266" y="1349405"/>
            <a:chExt cx="2835000" cy="5040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911B9B9-FDA0-4A6B-86E3-ADC60A1CD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266" y="1349405"/>
              <a:ext cx="2835000" cy="50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C54E681-AE21-20D7-9190-C47D8ED85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980"/>
            <a:stretch/>
          </p:blipFill>
          <p:spPr>
            <a:xfrm>
              <a:off x="8595886" y="1899173"/>
              <a:ext cx="2826000" cy="4472359"/>
            </a:xfrm>
            <a:prstGeom prst="rect">
              <a:avLst/>
            </a:prstGeom>
          </p:spPr>
        </p:pic>
        <p:sp>
          <p:nvSpPr>
            <p:cNvPr id="12" name="별: 꼭짓점 32개 11">
              <a:extLst>
                <a:ext uri="{FF2B5EF4-FFF2-40B4-BE49-F238E27FC236}">
                  <a16:creationId xmlns:a16="http://schemas.microsoft.com/office/drawing/2014/main" id="{5E4AE262-F78A-71E4-2288-8BE2EF235E9D}"/>
                </a:ext>
              </a:extLst>
            </p:cNvPr>
            <p:cNvSpPr/>
            <p:nvPr/>
          </p:nvSpPr>
          <p:spPr bwMode="auto">
            <a:xfrm>
              <a:off x="9179560" y="3949700"/>
              <a:ext cx="1518920" cy="589280"/>
            </a:xfrm>
            <a:prstGeom prst="star32">
              <a:avLst>
                <a:gd name="adj" fmla="val 46121"/>
              </a:avLst>
            </a:prstGeom>
            <a:noFill/>
            <a:ln w="38100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125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1048218"/>
            <a:ext cx="11366500" cy="46718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800" u="sng" dirty="0" err="1">
                <a:solidFill>
                  <a:srgbClr val="FF33CC"/>
                </a:solidFill>
              </a:rPr>
              <a:t>GoogleMap</a:t>
            </a:r>
            <a:r>
              <a:rPr lang="en-US" altLang="ko-KR" sz="2800" dirty="0">
                <a:solidFill>
                  <a:srgbClr val="FF33CC"/>
                </a:solidFill>
              </a:rPr>
              <a:t> </a:t>
            </a:r>
            <a:r>
              <a:rPr lang="ko-KR" altLang="en-US" sz="2800" dirty="0"/>
              <a:t>클래스</a:t>
            </a:r>
          </a:p>
          <a:p>
            <a:pPr lvl="2">
              <a:lnSpc>
                <a:spcPct val="150000"/>
              </a:lnSpc>
            </a:pPr>
            <a:r>
              <a:rPr lang="ko-KR" altLang="en-US" sz="2400" dirty="0"/>
              <a:t>기본적으로 </a:t>
            </a:r>
            <a:r>
              <a:rPr lang="ko-KR" altLang="en-US" sz="2400" b="1" u="sng" dirty="0">
                <a:solidFill>
                  <a:srgbClr val="0070C0"/>
                </a:solidFill>
              </a:rPr>
              <a:t>확대</a:t>
            </a:r>
            <a:r>
              <a:rPr lang="en-US" altLang="ko-KR" sz="2400" dirty="0"/>
              <a:t>, </a:t>
            </a:r>
            <a:r>
              <a:rPr lang="ko-KR" altLang="en-US" sz="2400" b="1" u="sng" dirty="0">
                <a:solidFill>
                  <a:srgbClr val="0070C0"/>
                </a:solidFill>
              </a:rPr>
              <a:t>축소</a:t>
            </a:r>
            <a:r>
              <a:rPr lang="en-US" altLang="ko-KR" sz="2400" dirty="0"/>
              <a:t>, </a:t>
            </a:r>
            <a:r>
              <a:rPr lang="ko-KR" altLang="en-US" sz="2400" b="1" u="sng" dirty="0">
                <a:solidFill>
                  <a:srgbClr val="0070C0"/>
                </a:solidFill>
              </a:rPr>
              <a:t>이동</a:t>
            </a:r>
            <a:r>
              <a:rPr lang="ko-KR" altLang="en-US" sz="2400" dirty="0"/>
              <a:t>의 기능 제공</a:t>
            </a:r>
            <a:endParaRPr lang="en-US" altLang="ko-KR" sz="2400" dirty="0"/>
          </a:p>
          <a:p>
            <a:pPr lvl="2">
              <a:lnSpc>
                <a:spcPct val="150000"/>
              </a:lnSpc>
            </a:pPr>
            <a:endParaRPr lang="ko-KR" altLang="en-US" sz="1000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그라운드 오버레이</a:t>
            </a:r>
            <a:r>
              <a:rPr lang="en-US" altLang="ko-KR" sz="2800" b="1" dirty="0"/>
              <a:t>(</a:t>
            </a:r>
            <a:r>
              <a:rPr lang="en-US" altLang="ko-KR" sz="2800" b="1" u="sng" dirty="0" err="1">
                <a:solidFill>
                  <a:srgbClr val="FF33CC"/>
                </a:solidFill>
              </a:rPr>
              <a:t>GroundOverlay</a:t>
            </a:r>
            <a:r>
              <a:rPr lang="en-US" altLang="ko-KR" sz="2800" b="1" dirty="0"/>
              <a:t>)</a:t>
            </a:r>
            <a:endParaRPr lang="ko-KR" altLang="en-US" sz="2800" dirty="0"/>
          </a:p>
          <a:p>
            <a:pPr lvl="2">
              <a:lnSpc>
                <a:spcPct val="150000"/>
              </a:lnSpc>
            </a:pPr>
            <a:r>
              <a:rPr lang="ko-KR" altLang="en-US" sz="2400" dirty="0"/>
              <a:t> 그 외의 기능 활용</a:t>
            </a:r>
            <a:endParaRPr lang="en-US" altLang="ko-KR" sz="2400" dirty="0"/>
          </a:p>
          <a:p>
            <a:pPr marL="806449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/>
              <a:t>지도</a:t>
            </a:r>
            <a:r>
              <a:rPr lang="en-US" altLang="ko-KR" sz="2400" dirty="0"/>
              <a:t>(</a:t>
            </a:r>
            <a:r>
              <a:rPr lang="en-US" altLang="ko-KR" sz="2400" dirty="0" err="1"/>
              <a:t>GoogleMap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</a:t>
            </a:r>
            <a:r>
              <a:rPr lang="en-US" altLang="ko-KR" sz="2400" dirty="0"/>
              <a:t>) </a:t>
            </a:r>
            <a:r>
              <a:rPr lang="ko-KR" altLang="en-US" sz="2400" dirty="0"/>
              <a:t>위에 </a:t>
            </a:r>
            <a:r>
              <a:rPr lang="ko-KR" altLang="en-US" sz="2400" b="1" u="sng" dirty="0">
                <a:solidFill>
                  <a:srgbClr val="0070C0"/>
                </a:solidFill>
              </a:rPr>
              <a:t>투명한 </a:t>
            </a:r>
            <a:r>
              <a:rPr lang="ko-KR" altLang="en-US" sz="2400" b="1" u="sng" dirty="0" err="1">
                <a:solidFill>
                  <a:srgbClr val="0070C0"/>
                </a:solidFill>
              </a:rPr>
              <a:t>유리막</a:t>
            </a:r>
            <a:r>
              <a:rPr lang="ko-KR" altLang="en-US" sz="2400" dirty="0" err="1"/>
              <a:t>을</a:t>
            </a:r>
            <a:r>
              <a:rPr lang="ko-KR" altLang="en-US" sz="2400" dirty="0"/>
              <a:t> 얹어놓는 개념</a:t>
            </a:r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9086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 응용 </a:t>
            </a:r>
            <a:r>
              <a:rPr lang="en-US" altLang="ko-KR" dirty="0"/>
              <a:t>:“</a:t>
            </a:r>
            <a:r>
              <a:rPr lang="en-US" altLang="ko-KR" dirty="0">
                <a:solidFill>
                  <a:srgbClr val="FF33CC"/>
                </a:solidFill>
              </a:rPr>
              <a:t>Project13Map</a:t>
            </a:r>
            <a:r>
              <a:rPr lang="en-US" altLang="ko-KR" dirty="0"/>
              <a:t>”</a:t>
            </a:r>
            <a:r>
              <a:rPr lang="ko-KR" altLang="en-US" dirty="0"/>
              <a:t>에 추가로 작성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2"/>
          <a:srcRect r="63072"/>
          <a:stretch/>
        </p:blipFill>
        <p:spPr>
          <a:xfrm>
            <a:off x="311517" y="926869"/>
            <a:ext cx="3442154" cy="42875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0B613D6-512E-D193-B698-CCF3B08106AF}"/>
              </a:ext>
            </a:extLst>
          </p:cNvPr>
          <p:cNvGrpSpPr/>
          <p:nvPr/>
        </p:nvGrpSpPr>
        <p:grpSpPr>
          <a:xfrm>
            <a:off x="1423798" y="1422400"/>
            <a:ext cx="5495613" cy="5085334"/>
            <a:chOff x="1076960" y="1422400"/>
            <a:chExt cx="5495613" cy="508533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29B054F-5D5A-0656-C21B-2AE72F022A8E}"/>
                </a:ext>
              </a:extLst>
            </p:cNvPr>
            <p:cNvGrpSpPr/>
            <p:nvPr/>
          </p:nvGrpSpPr>
          <p:grpSpPr>
            <a:xfrm>
              <a:off x="1076960" y="1827734"/>
              <a:ext cx="2632500" cy="4680000"/>
              <a:chOff x="1131575" y="1849392"/>
              <a:chExt cx="2632500" cy="46800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605F5E4-71BF-306C-FB14-820FC580E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1575" y="1849392"/>
                <a:ext cx="2632500" cy="46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5" name="별: 꼭짓점 32개 14">
                <a:extLst>
                  <a:ext uri="{FF2B5EF4-FFF2-40B4-BE49-F238E27FC236}">
                    <a16:creationId xmlns:a16="http://schemas.microsoft.com/office/drawing/2014/main" id="{35710B07-9D44-484A-9CEC-696F2A4616AF}"/>
                  </a:ext>
                </a:extLst>
              </p:cNvPr>
              <p:cNvSpPr/>
              <p:nvPr/>
            </p:nvSpPr>
            <p:spPr bwMode="auto">
              <a:xfrm>
                <a:off x="1843304" y="4066822"/>
                <a:ext cx="1133575" cy="720000"/>
              </a:xfrm>
              <a:prstGeom prst="star32">
                <a:avLst>
                  <a:gd name="adj" fmla="val 41888"/>
                </a:avLst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E3F5CBE-9BF4-9BE4-6FB4-F16CE820C96D}"/>
                </a:ext>
              </a:extLst>
            </p:cNvPr>
            <p:cNvGrpSpPr/>
            <p:nvPr/>
          </p:nvGrpSpPr>
          <p:grpSpPr>
            <a:xfrm>
              <a:off x="3940073" y="1827734"/>
              <a:ext cx="2632500" cy="4680000"/>
              <a:chOff x="4765874" y="1849392"/>
              <a:chExt cx="2632500" cy="468000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5D11F3D-F2CA-3969-EA1A-3DAD2603E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5874" y="1849392"/>
                <a:ext cx="2632500" cy="46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07662BB-E994-410A-9860-F3D8AF4BD7B9}"/>
                  </a:ext>
                </a:extLst>
              </p:cNvPr>
              <p:cNvGrpSpPr/>
              <p:nvPr/>
            </p:nvGrpSpPr>
            <p:grpSpPr>
              <a:xfrm>
                <a:off x="5987214" y="2012763"/>
                <a:ext cx="1411160" cy="2774058"/>
                <a:chOff x="5891344" y="2012763"/>
                <a:chExt cx="1411160" cy="2774058"/>
              </a:xfrm>
            </p:grpSpPr>
            <p:sp>
              <p:nvSpPr>
                <p:cNvPr id="11" name="별: 꼭짓점 32개 10">
                  <a:extLst>
                    <a:ext uri="{FF2B5EF4-FFF2-40B4-BE49-F238E27FC236}">
                      <a16:creationId xmlns:a16="http://schemas.microsoft.com/office/drawing/2014/main" id="{5F57C726-9FD4-4A5E-97DE-6848AD819F2B}"/>
                    </a:ext>
                  </a:extLst>
                </p:cNvPr>
                <p:cNvSpPr/>
                <p:nvPr/>
              </p:nvSpPr>
              <p:spPr bwMode="auto">
                <a:xfrm>
                  <a:off x="5891344" y="3978182"/>
                  <a:ext cx="1013025" cy="808639"/>
                </a:xfrm>
                <a:prstGeom prst="star32">
                  <a:avLst>
                    <a:gd name="adj" fmla="val 40476"/>
                  </a:avLst>
                </a:prstGeom>
                <a:noFill/>
                <a:ln w="38100" cap="flat" cmpd="sng" algn="ctr">
                  <a:solidFill>
                    <a:srgbClr val="FF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80E682E0-3904-4BB6-998A-CB1E66642F4B}"/>
                    </a:ext>
                  </a:extLst>
                </p:cNvPr>
                <p:cNvSpPr/>
                <p:nvPr/>
              </p:nvSpPr>
              <p:spPr bwMode="auto">
                <a:xfrm>
                  <a:off x="6003976" y="2012763"/>
                  <a:ext cx="1298528" cy="1340038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33CC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D854AE-FF31-9771-374E-0385667C0E67}"/>
                </a:ext>
              </a:extLst>
            </p:cNvPr>
            <p:cNvSpPr txBox="1"/>
            <p:nvPr/>
          </p:nvSpPr>
          <p:spPr>
            <a:xfrm>
              <a:off x="1076960" y="1422400"/>
              <a:ext cx="2308860" cy="3385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70C0"/>
                  </a:solidFill>
                </a:rPr>
                <a:t>“MainActivity2.java”</a:t>
              </a:r>
              <a:endParaRPr lang="ko-KR" altLang="en-US" sz="1600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0C5BE66-B344-328E-DB8F-61946A1A5DE9}"/>
              </a:ext>
            </a:extLst>
          </p:cNvPr>
          <p:cNvGrpSpPr/>
          <p:nvPr/>
        </p:nvGrpSpPr>
        <p:grpSpPr>
          <a:xfrm>
            <a:off x="8009890" y="1422400"/>
            <a:ext cx="2632500" cy="5085334"/>
            <a:chOff x="8009890" y="1422400"/>
            <a:chExt cx="2632500" cy="508533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9A9E71-80DD-CA3B-D56D-FD0D6E0FDDC7}"/>
                </a:ext>
              </a:extLst>
            </p:cNvPr>
            <p:cNvSpPr txBox="1"/>
            <p:nvPr/>
          </p:nvSpPr>
          <p:spPr>
            <a:xfrm>
              <a:off x="8009890" y="1422400"/>
              <a:ext cx="2308860" cy="33855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0070C0"/>
                  </a:solidFill>
                </a:rPr>
                <a:t>“MainActivity3.java”</a:t>
              </a:r>
              <a:endParaRPr lang="ko-KR" altLang="en-US" sz="1600" b="1" dirty="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6E115C0-B0AC-EFD3-BEFE-9CB7CED44EAD}"/>
                </a:ext>
              </a:extLst>
            </p:cNvPr>
            <p:cNvGrpSpPr/>
            <p:nvPr/>
          </p:nvGrpSpPr>
          <p:grpSpPr>
            <a:xfrm>
              <a:off x="8009890" y="1827734"/>
              <a:ext cx="2632500" cy="4680000"/>
              <a:chOff x="8009890" y="1827734"/>
              <a:chExt cx="2632500" cy="46800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BA7D1BC1-E34A-4ECF-D3E0-E5E7C07D0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9890" y="1827734"/>
                <a:ext cx="2632500" cy="46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4" name="별: 꼭짓점 32개 33">
                <a:extLst>
                  <a:ext uri="{FF2B5EF4-FFF2-40B4-BE49-F238E27FC236}">
                    <a16:creationId xmlns:a16="http://schemas.microsoft.com/office/drawing/2014/main" id="{3DABD7F9-1270-1F4C-F958-DD0B48AFF60A}"/>
                  </a:ext>
                </a:extLst>
              </p:cNvPr>
              <p:cNvSpPr/>
              <p:nvPr/>
            </p:nvSpPr>
            <p:spPr bwMode="auto">
              <a:xfrm>
                <a:off x="9662160" y="4320203"/>
                <a:ext cx="365760" cy="364276"/>
              </a:xfrm>
              <a:prstGeom prst="star32">
                <a:avLst>
                  <a:gd name="adj" fmla="val 50000"/>
                </a:avLst>
              </a:prstGeom>
              <a:noFill/>
              <a:ln w="38100" cap="flat" cmpd="sng" algn="ctr">
                <a:solidFill>
                  <a:srgbClr val="CC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2737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C1CFF-94DB-C8E8-DFFF-01915490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Project13Map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rgbClr val="0070C0"/>
                </a:solidFill>
              </a:rPr>
              <a:t>activity_main2.xml</a:t>
            </a:r>
            <a:r>
              <a:rPr lang="en-US" altLang="ko-KR" dirty="0"/>
              <a:t>”</a:t>
            </a:r>
            <a:r>
              <a:rPr lang="ko-KR" altLang="en-US" dirty="0"/>
              <a:t>소스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2D9F38-E279-5AFD-E9F6-C45216AC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69" y="1208891"/>
            <a:ext cx="9644063" cy="4859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5068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50A4482-5DD7-48B3-7FC8-2162DB84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52" y="1043745"/>
            <a:ext cx="9925050" cy="55244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DAD16E-48DC-447C-BC76-C90DB64E6992}"/>
              </a:ext>
            </a:extLst>
          </p:cNvPr>
          <p:cNvSpPr/>
          <p:nvPr/>
        </p:nvSpPr>
        <p:spPr bwMode="auto">
          <a:xfrm>
            <a:off x="909802" y="5463539"/>
            <a:ext cx="7289317" cy="828000"/>
          </a:xfrm>
          <a:prstGeom prst="roundRect">
            <a:avLst>
              <a:gd name="adj" fmla="val 0"/>
            </a:avLst>
          </a:prstGeom>
          <a:solidFill>
            <a:srgbClr val="FF99FF">
              <a:alpha val="10000"/>
            </a:srgbClr>
          </a:solidFill>
          <a:ln w="12700" cap="flat" cmpd="sng" algn="ctr">
            <a:solidFill>
              <a:srgbClr val="FF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3C5D88E-9554-415E-ABB5-4B60A15A1FB5}"/>
              </a:ext>
            </a:extLst>
          </p:cNvPr>
          <p:cNvSpPr/>
          <p:nvPr/>
        </p:nvSpPr>
        <p:spPr bwMode="auto">
          <a:xfrm>
            <a:off x="622932" y="1330493"/>
            <a:ext cx="3132000" cy="540000"/>
          </a:xfrm>
          <a:prstGeom prst="roundRect">
            <a:avLst>
              <a:gd name="adj" fmla="val 0"/>
            </a:avLst>
          </a:prstGeom>
          <a:solidFill>
            <a:srgbClr val="FF99FF">
              <a:alpha val="10000"/>
            </a:srgbClr>
          </a:solidFill>
          <a:ln w="12700" cap="flat" cmpd="sng" algn="ctr">
            <a:solidFill>
              <a:srgbClr val="FF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9D0F3-65A4-4C63-A87A-985FA426B5E8}"/>
              </a:ext>
            </a:extLst>
          </p:cNvPr>
          <p:cNvCxnSpPr/>
          <p:nvPr/>
        </p:nvCxnSpPr>
        <p:spPr bwMode="auto">
          <a:xfrm>
            <a:off x="6771399" y="1312228"/>
            <a:ext cx="2052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Project13Map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rgbClr val="0070C0"/>
                </a:solidFill>
              </a:rPr>
              <a:t>MainActivity2.java</a:t>
            </a:r>
            <a:r>
              <a:rPr lang="en-US" altLang="ko-KR" dirty="0"/>
              <a:t>”</a:t>
            </a:r>
            <a:r>
              <a:rPr lang="ko-KR" altLang="en-US" dirty="0"/>
              <a:t>소스</a:t>
            </a:r>
            <a:r>
              <a:rPr lang="en-US" altLang="ko-KR" dirty="0"/>
              <a:t>(1/)</a:t>
            </a:r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1559749-CDD1-48B5-F533-0C83EEA07DC6}"/>
              </a:ext>
            </a:extLst>
          </p:cNvPr>
          <p:cNvSpPr/>
          <p:nvPr/>
        </p:nvSpPr>
        <p:spPr bwMode="auto">
          <a:xfrm>
            <a:off x="909803" y="3805975"/>
            <a:ext cx="9247207" cy="540000"/>
          </a:xfrm>
          <a:prstGeom prst="roundRect">
            <a:avLst>
              <a:gd name="adj" fmla="val 0"/>
            </a:avLst>
          </a:prstGeom>
          <a:solidFill>
            <a:srgbClr val="FF99FF">
              <a:alpha val="10000"/>
            </a:srgbClr>
          </a:solidFill>
          <a:ln w="12700" cap="flat" cmpd="sng" algn="ctr">
            <a:solidFill>
              <a:srgbClr val="FF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616828-D1FF-7843-2967-D872179A90C0}"/>
              </a:ext>
            </a:extLst>
          </p:cNvPr>
          <p:cNvGrpSpPr/>
          <p:nvPr/>
        </p:nvGrpSpPr>
        <p:grpSpPr>
          <a:xfrm>
            <a:off x="10240402" y="2349377"/>
            <a:ext cx="1817595" cy="2913196"/>
            <a:chOff x="1423798" y="1827734"/>
            <a:chExt cx="2632500" cy="468000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D41E7C5-8425-C7C8-E341-3BEA02E74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3798" y="1827734"/>
              <a:ext cx="26325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별: 꼭짓점 32개 25">
              <a:extLst>
                <a:ext uri="{FF2B5EF4-FFF2-40B4-BE49-F238E27FC236}">
                  <a16:creationId xmlns:a16="http://schemas.microsoft.com/office/drawing/2014/main" id="{C8B44B47-4451-EF1C-57FF-A60C5CC2B886}"/>
                </a:ext>
              </a:extLst>
            </p:cNvPr>
            <p:cNvSpPr/>
            <p:nvPr/>
          </p:nvSpPr>
          <p:spPr bwMode="auto">
            <a:xfrm>
              <a:off x="2135527" y="4045164"/>
              <a:ext cx="1133575" cy="720000"/>
            </a:xfrm>
            <a:prstGeom prst="star32">
              <a:avLst>
                <a:gd name="adj" fmla="val 41888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2737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33CC"/>
                </a:solidFill>
              </a:rPr>
              <a:t>Project13Map</a:t>
            </a:r>
            <a:r>
              <a:rPr lang="en-US" altLang="ko-KR" dirty="0"/>
              <a:t>”: “</a:t>
            </a:r>
            <a:r>
              <a:rPr lang="en-US" altLang="ko-KR" dirty="0">
                <a:solidFill>
                  <a:srgbClr val="0070C0"/>
                </a:solidFill>
              </a:rPr>
              <a:t>MainActivity2.java</a:t>
            </a:r>
            <a:r>
              <a:rPr lang="en-US" altLang="ko-KR" dirty="0"/>
              <a:t>”</a:t>
            </a:r>
            <a:r>
              <a:rPr lang="ko-KR" altLang="en-US" dirty="0"/>
              <a:t>소스</a:t>
            </a:r>
            <a:r>
              <a:rPr lang="en-US" altLang="ko-KR" dirty="0"/>
              <a:t>(2/)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2662BA-9F73-E7D6-B35E-F2CB6190D989}"/>
              </a:ext>
            </a:extLst>
          </p:cNvPr>
          <p:cNvGrpSpPr/>
          <p:nvPr/>
        </p:nvGrpSpPr>
        <p:grpSpPr>
          <a:xfrm>
            <a:off x="362564" y="987581"/>
            <a:ext cx="11466872" cy="5580625"/>
            <a:chOff x="362564" y="987581"/>
            <a:chExt cx="10234315" cy="558062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47D52A0-67FE-BDDE-853C-453B70CCC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564" y="987581"/>
              <a:ext cx="10234315" cy="5580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211EAD7-5FC9-440C-A485-221556C148EB}"/>
                </a:ext>
              </a:extLst>
            </p:cNvPr>
            <p:cNvSpPr/>
            <p:nvPr/>
          </p:nvSpPr>
          <p:spPr bwMode="auto">
            <a:xfrm>
              <a:off x="1237786" y="5282466"/>
              <a:ext cx="7113734" cy="433150"/>
            </a:xfrm>
            <a:prstGeom prst="roundRect">
              <a:avLst>
                <a:gd name="adj" fmla="val 0"/>
              </a:avLst>
            </a:prstGeom>
            <a:solidFill>
              <a:srgbClr val="FF99FF">
                <a:alpha val="10000"/>
              </a:srgbClr>
            </a:solidFill>
            <a:ln w="12700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B368C5-A508-B838-7B66-B161C4673CD5}"/>
              </a:ext>
            </a:extLst>
          </p:cNvPr>
          <p:cNvGrpSpPr/>
          <p:nvPr/>
        </p:nvGrpSpPr>
        <p:grpSpPr>
          <a:xfrm>
            <a:off x="9550972" y="2350475"/>
            <a:ext cx="2100375" cy="3365141"/>
            <a:chOff x="4286911" y="1827734"/>
            <a:chExt cx="2632500" cy="46800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EC57262-AB3E-3904-B3E0-44F54B615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911" y="1827734"/>
              <a:ext cx="26325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별: 꼭짓점 32개 17">
              <a:extLst>
                <a:ext uri="{FF2B5EF4-FFF2-40B4-BE49-F238E27FC236}">
                  <a16:creationId xmlns:a16="http://schemas.microsoft.com/office/drawing/2014/main" id="{6395F676-EB7C-84CA-2364-678CF17A6BC7}"/>
                </a:ext>
              </a:extLst>
            </p:cNvPr>
            <p:cNvSpPr/>
            <p:nvPr/>
          </p:nvSpPr>
          <p:spPr bwMode="auto">
            <a:xfrm>
              <a:off x="5508251" y="3956524"/>
              <a:ext cx="1013025" cy="808639"/>
            </a:xfrm>
            <a:prstGeom prst="star32">
              <a:avLst>
                <a:gd name="adj" fmla="val 40476"/>
              </a:avLst>
            </a:prstGeom>
            <a:noFill/>
            <a:ln w="38100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48673FF-5C1A-57C4-8932-2F515F2CA010}"/>
                </a:ext>
              </a:extLst>
            </p:cNvPr>
            <p:cNvSpPr/>
            <p:nvPr/>
          </p:nvSpPr>
          <p:spPr bwMode="auto">
            <a:xfrm>
              <a:off x="5620883" y="1991105"/>
              <a:ext cx="1298528" cy="1340038"/>
            </a:xfrm>
            <a:prstGeom prst="rect">
              <a:avLst/>
            </a:prstGeom>
            <a:noFill/>
            <a:ln w="38100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273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1" y="1412240"/>
            <a:ext cx="11366500" cy="4390073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altLang="ko-KR" sz="2800" b="1" dirty="0">
                <a:latin typeface="+mn-ea"/>
                <a:ea typeface="+mn-ea"/>
              </a:rPr>
              <a:t>01 </a:t>
            </a:r>
            <a:r>
              <a:rPr lang="ko-KR" altLang="en-US" sz="2800" b="1" dirty="0">
                <a:latin typeface="+mn-ea"/>
                <a:ea typeface="+mn-ea"/>
              </a:rPr>
              <a:t>오디오</a:t>
            </a:r>
            <a:endParaRPr lang="en-US" altLang="ko-KR" sz="2800" b="1" dirty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latin typeface="+mn-ea"/>
                <a:ea typeface="+mn-ea"/>
              </a:rPr>
              <a:t>02 </a:t>
            </a:r>
            <a:r>
              <a:rPr lang="ko-KR" altLang="en-US" sz="2800" b="1" dirty="0" err="1">
                <a:latin typeface="+mn-ea"/>
                <a:ea typeface="+mn-ea"/>
              </a:rPr>
              <a:t>스레드</a:t>
            </a:r>
            <a:endParaRPr lang="en-US" altLang="ko-KR" sz="2800" b="1" dirty="0"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03 </a:t>
            </a:r>
            <a:r>
              <a:rPr lang="ko-KR" altLang="en-US" sz="2800" b="1" dirty="0" err="1">
                <a:solidFill>
                  <a:srgbClr val="0070C0"/>
                </a:solidFill>
                <a:latin typeface="+mn-ea"/>
                <a:ea typeface="+mn-ea"/>
              </a:rPr>
              <a:t>구글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 지도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“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MainActivity3.java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소스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MainActivity2.java”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와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아래 소스만 다름</a:t>
            </a:r>
            <a:endParaRPr lang="ko-KR" altLang="en-US" sz="2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E08F08-E093-F9FA-8ABD-4D09899E13E5}"/>
              </a:ext>
            </a:extLst>
          </p:cNvPr>
          <p:cNvGrpSpPr/>
          <p:nvPr/>
        </p:nvGrpSpPr>
        <p:grpSpPr>
          <a:xfrm>
            <a:off x="10016358" y="2966663"/>
            <a:ext cx="2055019" cy="3331781"/>
            <a:chOff x="8009890" y="1827734"/>
            <a:chExt cx="2632500" cy="4680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5B6D88C-7248-CAD7-03F3-4868D9820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9890" y="1827734"/>
              <a:ext cx="26325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별: 꼭짓점 32개 10">
              <a:extLst>
                <a:ext uri="{FF2B5EF4-FFF2-40B4-BE49-F238E27FC236}">
                  <a16:creationId xmlns:a16="http://schemas.microsoft.com/office/drawing/2014/main" id="{409DF120-E07C-D87C-54BA-9A477C380EB5}"/>
                </a:ext>
              </a:extLst>
            </p:cNvPr>
            <p:cNvSpPr/>
            <p:nvPr/>
          </p:nvSpPr>
          <p:spPr bwMode="auto">
            <a:xfrm>
              <a:off x="9662160" y="4320203"/>
              <a:ext cx="365760" cy="364276"/>
            </a:xfrm>
            <a:prstGeom prst="star32">
              <a:avLst>
                <a:gd name="adj" fmla="val 50000"/>
              </a:avLst>
            </a:prstGeom>
            <a:noFill/>
            <a:ln w="38100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3B020B5-6841-3B91-AAE8-29E96872DA14}"/>
              </a:ext>
            </a:extLst>
          </p:cNvPr>
          <p:cNvGrpSpPr/>
          <p:nvPr/>
        </p:nvGrpSpPr>
        <p:grpSpPr>
          <a:xfrm>
            <a:off x="291198" y="1008785"/>
            <a:ext cx="9574116" cy="5559421"/>
            <a:chOff x="291198" y="1008785"/>
            <a:chExt cx="9574116" cy="55594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C61E452-A247-DD6F-14AC-478DC30EB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198" y="1008785"/>
              <a:ext cx="9574116" cy="55594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7BEE76E-06CA-A642-8C85-B34D774C24E1}"/>
                </a:ext>
              </a:extLst>
            </p:cNvPr>
            <p:cNvSpPr/>
            <p:nvPr/>
          </p:nvSpPr>
          <p:spPr bwMode="auto">
            <a:xfrm>
              <a:off x="710103" y="2920034"/>
              <a:ext cx="9054008" cy="3331781"/>
            </a:xfrm>
            <a:prstGeom prst="roundRect">
              <a:avLst>
                <a:gd name="adj" fmla="val 0"/>
              </a:avLst>
            </a:prstGeom>
            <a:solidFill>
              <a:srgbClr val="FF99FF">
                <a:alpha val="10000"/>
              </a:srgbClr>
            </a:solidFill>
            <a:ln w="12700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026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lang="ko-KR" altLang="en-US" dirty="0" err="1"/>
              <a:t>구글</a:t>
            </a:r>
            <a:r>
              <a:rPr lang="en-US" altLang="ko-KR" dirty="0"/>
              <a:t>  </a:t>
            </a:r>
            <a:r>
              <a:rPr lang="ko-KR" altLang="en-US" dirty="0"/>
              <a:t>지도 사용을 위한 준비 사항</a:t>
            </a:r>
            <a:endParaRPr lang="ko-KR" altLang="en-US" dirty="0">
              <a:solidFill>
                <a:srgbClr val="FF33CC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9887" y="985140"/>
            <a:ext cx="3872567" cy="470940"/>
          </a:xfrm>
        </p:spPr>
        <p:txBody>
          <a:bodyPr anchor="ctr"/>
          <a:lstStyle/>
          <a:p>
            <a:r>
              <a:rPr lang="en-US" altLang="ko-KR" dirty="0">
                <a:solidFill>
                  <a:srgbClr val="FF33CC"/>
                </a:solidFill>
              </a:rPr>
              <a:t>Google Play services </a:t>
            </a:r>
            <a:r>
              <a:rPr lang="ko-KR" altLang="en-US" dirty="0">
                <a:solidFill>
                  <a:srgbClr val="FF33CC"/>
                </a:solidFill>
              </a:rPr>
              <a:t>설치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 rotWithShape="1">
          <a:blip r:embed="rId2"/>
          <a:srcRect r="67664"/>
          <a:stretch/>
        </p:blipFill>
        <p:spPr>
          <a:xfrm>
            <a:off x="291199" y="985141"/>
            <a:ext cx="3323730" cy="47093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09C4D10-6728-4FFC-A71F-585FE29EC8E7}"/>
              </a:ext>
            </a:extLst>
          </p:cNvPr>
          <p:cNvGrpSpPr/>
          <p:nvPr/>
        </p:nvGrpSpPr>
        <p:grpSpPr>
          <a:xfrm>
            <a:off x="775317" y="1606182"/>
            <a:ext cx="10641366" cy="4834502"/>
            <a:chOff x="1547673" y="1606182"/>
            <a:chExt cx="9096654" cy="48345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F13F7E-3A00-41DB-9B07-E1E958E8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7673" y="1606182"/>
              <a:ext cx="9096654" cy="4834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1FD51D8-6EB0-4CED-AD5D-03D6AD934976}"/>
                </a:ext>
              </a:extLst>
            </p:cNvPr>
            <p:cNvSpPr/>
            <p:nvPr/>
          </p:nvSpPr>
          <p:spPr bwMode="auto">
            <a:xfrm>
              <a:off x="4385712" y="2474472"/>
              <a:ext cx="576000" cy="180000"/>
            </a:xfrm>
            <a:prstGeom prst="rect">
              <a:avLst/>
            </a:prstGeom>
            <a:solidFill>
              <a:srgbClr val="FF33CC">
                <a:alpha val="20000"/>
              </a:srgbClr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F17A35-B9BC-4775-8374-71301D858AD6}"/>
                </a:ext>
              </a:extLst>
            </p:cNvPr>
            <p:cNvSpPr/>
            <p:nvPr/>
          </p:nvSpPr>
          <p:spPr bwMode="auto">
            <a:xfrm>
              <a:off x="3978804" y="4816860"/>
              <a:ext cx="5701644" cy="144000"/>
            </a:xfrm>
            <a:prstGeom prst="rect">
              <a:avLst/>
            </a:prstGeom>
            <a:noFill/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06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lang="ko-KR" altLang="en-US" dirty="0" err="1"/>
              <a:t>구글</a:t>
            </a:r>
            <a:r>
              <a:rPr lang="en-US" altLang="ko-KR" dirty="0"/>
              <a:t>  </a:t>
            </a:r>
            <a:r>
              <a:rPr lang="ko-KR" altLang="en-US" dirty="0"/>
              <a:t>지도 사용을 위한 준비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173049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ko-KR" altLang="en-US" dirty="0">
                <a:solidFill>
                  <a:srgbClr val="FF33CC"/>
                </a:solidFill>
              </a:rPr>
              <a:t>인증을 위한 </a:t>
            </a:r>
            <a:r>
              <a:rPr lang="en-US" altLang="ko-KR" dirty="0">
                <a:solidFill>
                  <a:srgbClr val="FF33CC"/>
                </a:solidFill>
              </a:rPr>
              <a:t>SHA1 </a:t>
            </a:r>
            <a:r>
              <a:rPr lang="ko-KR" altLang="en-US" dirty="0">
                <a:solidFill>
                  <a:srgbClr val="FF33CC"/>
                </a:solidFill>
              </a:rPr>
              <a:t>코드 알아내기</a:t>
            </a:r>
            <a:endParaRPr lang="en-US" altLang="ko-KR" dirty="0">
              <a:solidFill>
                <a:srgbClr val="FF33CC"/>
              </a:solidFill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ko-KR" altLang="en-US" dirty="0" err="1"/>
              <a:t>구글</a:t>
            </a:r>
            <a:r>
              <a:rPr lang="ko-KR" altLang="en-US" dirty="0"/>
              <a:t> 지도 서비스를 사용하려면 별도의 인증 과정이 필요함 </a:t>
            </a:r>
          </a:p>
          <a:p>
            <a:pPr lvl="1">
              <a:spcAft>
                <a:spcPts val="600"/>
              </a:spcAft>
            </a:pPr>
            <a:endParaRPr lang="en-US" altLang="ko-KR" dirty="0"/>
          </a:p>
          <a:p>
            <a:pPr marL="182562" lvl="1" indent="0">
              <a:spcAft>
                <a:spcPts val="600"/>
              </a:spcAft>
              <a:buNone/>
            </a:pPr>
            <a:r>
              <a:rPr lang="en-US" altLang="ko-KR" sz="2000" b="1" dirty="0">
                <a:solidFill>
                  <a:srgbClr val="0070C0"/>
                </a:solidFill>
              </a:rPr>
              <a:t>(1) Open JDK </a:t>
            </a:r>
            <a:r>
              <a:rPr lang="ko-KR" altLang="en-US" sz="2000" b="1" dirty="0">
                <a:solidFill>
                  <a:srgbClr val="0070C0"/>
                </a:solidFill>
              </a:rPr>
              <a:t>설치 폴더로 이동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92D54D-9527-4E87-B0DF-0BA34E8EBD8E}"/>
              </a:ext>
            </a:extLst>
          </p:cNvPr>
          <p:cNvGrpSpPr/>
          <p:nvPr/>
        </p:nvGrpSpPr>
        <p:grpSpPr>
          <a:xfrm>
            <a:off x="4545367" y="1935331"/>
            <a:ext cx="7159248" cy="4554245"/>
            <a:chOff x="4333105" y="1935331"/>
            <a:chExt cx="7371510" cy="455424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AE97ED-E55F-4C44-93AE-2A4F0E346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5663"/>
            <a:stretch/>
          </p:blipFill>
          <p:spPr>
            <a:xfrm>
              <a:off x="4333105" y="1935331"/>
              <a:ext cx="7371510" cy="45542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6A36B5B-FD4E-4696-8FD9-8607131F84F7}"/>
                </a:ext>
              </a:extLst>
            </p:cNvPr>
            <p:cNvSpPr/>
            <p:nvPr/>
          </p:nvSpPr>
          <p:spPr bwMode="auto">
            <a:xfrm>
              <a:off x="7619721" y="5960131"/>
              <a:ext cx="858454" cy="174339"/>
            </a:xfrm>
            <a:prstGeom prst="rect">
              <a:avLst/>
            </a:prstGeom>
            <a:solidFill>
              <a:srgbClr val="FF33CC">
                <a:alpha val="20000"/>
              </a:srgbClr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AC4ED8-7505-4C2B-AAF5-7F687C54DF2F}"/>
                </a:ext>
              </a:extLst>
            </p:cNvPr>
            <p:cNvSpPr/>
            <p:nvPr/>
          </p:nvSpPr>
          <p:spPr bwMode="auto">
            <a:xfrm>
              <a:off x="5572639" y="2474648"/>
              <a:ext cx="2893343" cy="215285"/>
            </a:xfrm>
            <a:prstGeom prst="rect">
              <a:avLst/>
            </a:prstGeom>
            <a:noFill/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6BBC1A-C8C9-4B63-957B-F9B54EDC7F9C}"/>
                </a:ext>
              </a:extLst>
            </p:cNvPr>
            <p:cNvSpPr/>
            <p:nvPr/>
          </p:nvSpPr>
          <p:spPr bwMode="auto">
            <a:xfrm>
              <a:off x="4799334" y="2778709"/>
              <a:ext cx="936000" cy="1800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B1E2CD-2C82-4045-893D-B2DD826C832C}"/>
                </a:ext>
              </a:extLst>
            </p:cNvPr>
            <p:cNvSpPr/>
            <p:nvPr/>
          </p:nvSpPr>
          <p:spPr bwMode="auto">
            <a:xfrm>
              <a:off x="4867285" y="4241917"/>
              <a:ext cx="864000" cy="1800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36A8B58-6166-45B1-8899-98C83461EDB4}"/>
                </a:ext>
              </a:extLst>
            </p:cNvPr>
            <p:cNvSpPr/>
            <p:nvPr/>
          </p:nvSpPr>
          <p:spPr bwMode="auto">
            <a:xfrm>
              <a:off x="4946533" y="4657461"/>
              <a:ext cx="539867" cy="1800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3EABBFA-0AD6-47F4-8325-FBB436777626}"/>
                </a:ext>
              </a:extLst>
            </p:cNvPr>
            <p:cNvSpPr/>
            <p:nvPr/>
          </p:nvSpPr>
          <p:spPr bwMode="auto">
            <a:xfrm>
              <a:off x="5031877" y="4862525"/>
              <a:ext cx="900000" cy="1800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46864F7-C1CB-4541-9600-7266F0A59F6E}"/>
                </a:ext>
              </a:extLst>
            </p:cNvPr>
            <p:cNvSpPr/>
            <p:nvPr/>
          </p:nvSpPr>
          <p:spPr bwMode="auto">
            <a:xfrm>
              <a:off x="5098933" y="5287893"/>
              <a:ext cx="252000" cy="1800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5179D47-DC64-425B-B4F2-F18997247B64}"/>
                </a:ext>
              </a:extLst>
            </p:cNvPr>
            <p:cNvSpPr/>
            <p:nvPr/>
          </p:nvSpPr>
          <p:spPr bwMode="auto">
            <a:xfrm>
              <a:off x="5193605" y="5485890"/>
              <a:ext cx="252000" cy="180000"/>
            </a:xfrm>
            <a:prstGeom prst="rect">
              <a:avLst/>
            </a:prstGeom>
            <a:solidFill>
              <a:srgbClr val="FF33CC">
                <a:alpha val="20000"/>
              </a:srgbClr>
            </a:solidFill>
            <a:ln w="31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5" name="연결선: 구부러짐 14">
              <a:extLst>
                <a:ext uri="{FF2B5EF4-FFF2-40B4-BE49-F238E27FC236}">
                  <a16:creationId xmlns:a16="http://schemas.microsoft.com/office/drawing/2014/main" id="{BF9F244B-2659-49DD-B5E9-561DB4D270A7}"/>
                </a:ext>
              </a:extLst>
            </p:cNvPr>
            <p:cNvCxnSpPr>
              <a:stCxn id="13" idx="3"/>
              <a:endCxn id="6" idx="1"/>
            </p:cNvCxnSpPr>
            <p:nvPr/>
          </p:nvCxnSpPr>
          <p:spPr bwMode="auto">
            <a:xfrm>
              <a:off x="5445605" y="5575890"/>
              <a:ext cx="2174116" cy="471411"/>
            </a:xfrm>
            <a:prstGeom prst="curvedConnector3">
              <a:avLst/>
            </a:prstGeom>
            <a:solidFill>
              <a:schemeClr val="accent1"/>
            </a:solidFill>
            <a:ln w="3175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8906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38A5C-AE8A-4C3A-AE65-4243F858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lang="ko-KR" altLang="en-US" sz="2800" dirty="0"/>
              <a:t>구글</a:t>
            </a:r>
            <a:r>
              <a:rPr lang="en-US" altLang="ko-KR" sz="2800" dirty="0"/>
              <a:t>  </a:t>
            </a:r>
            <a:r>
              <a:rPr lang="ko-KR" altLang="en-US" sz="2800" dirty="0"/>
              <a:t>지도 사용을 위한 준비 사항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2244D-3FDF-48F9-8D93-09730DC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931502"/>
          </a:xfrm>
        </p:spPr>
        <p:txBody>
          <a:bodyPr/>
          <a:lstStyle/>
          <a:p>
            <a:r>
              <a:rPr lang="en-US" altLang="ko-KR" sz="2000" dirty="0">
                <a:solidFill>
                  <a:srgbClr val="0070C0"/>
                </a:solidFill>
                <a:latin typeface="+mn-lt"/>
              </a:rPr>
              <a:t>(2) </a:t>
            </a:r>
            <a:r>
              <a:rPr lang="ko-KR" altLang="en-US" sz="2000" dirty="0">
                <a:solidFill>
                  <a:srgbClr val="0070C0"/>
                </a:solidFill>
                <a:latin typeface="+mn-lt"/>
              </a:rPr>
              <a:t>커맨드 창 열고 아래 화면처럼 입력</a:t>
            </a:r>
            <a:endParaRPr lang="en-US" altLang="ko-KR" sz="2000" dirty="0">
              <a:solidFill>
                <a:srgbClr val="0070C0"/>
              </a:solidFill>
              <a:latin typeface="+mn-lt"/>
            </a:endParaRPr>
          </a:p>
          <a:p>
            <a:r>
              <a:rPr lang="en-US" altLang="ko-KR" sz="2000" dirty="0">
                <a:solidFill>
                  <a:srgbClr val="0070C0"/>
                </a:solidFill>
                <a:latin typeface="+mn-lt"/>
              </a:rPr>
              <a:t>(3) SHA1 </a:t>
            </a:r>
            <a:r>
              <a:rPr lang="ko-KR" altLang="en-US" sz="2000" dirty="0">
                <a:solidFill>
                  <a:srgbClr val="0070C0"/>
                </a:solidFill>
                <a:latin typeface="+mn-lt"/>
              </a:rPr>
              <a:t>인증서 지문 </a:t>
            </a:r>
            <a:r>
              <a:rPr lang="en-US" altLang="ko-KR" sz="2000" dirty="0">
                <a:solidFill>
                  <a:srgbClr val="0070C0"/>
                </a:solidFill>
                <a:latin typeface="+mn-lt"/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solidFill>
                  <a:srgbClr val="0070C0"/>
                </a:solidFill>
                <a:latin typeface="+mn-lt"/>
              </a:rPr>
              <a:t>복사해 두기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3ACE85B-5152-4FD7-95D2-E610BEA64BBF}"/>
              </a:ext>
            </a:extLst>
          </p:cNvPr>
          <p:cNvGrpSpPr/>
          <p:nvPr/>
        </p:nvGrpSpPr>
        <p:grpSpPr>
          <a:xfrm>
            <a:off x="1206530" y="1346702"/>
            <a:ext cx="9529484" cy="5221504"/>
            <a:chOff x="1206530" y="1346702"/>
            <a:chExt cx="9529484" cy="522150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D68E9AC-B172-45D1-A938-AE50D043B79B}"/>
                </a:ext>
              </a:extLst>
            </p:cNvPr>
            <p:cNvGrpSpPr/>
            <p:nvPr/>
          </p:nvGrpSpPr>
          <p:grpSpPr>
            <a:xfrm>
              <a:off x="1206530" y="1893071"/>
              <a:ext cx="9529484" cy="4675135"/>
              <a:chOff x="1206530" y="1893071"/>
              <a:chExt cx="9529484" cy="4675135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70C2385-CD7A-41FD-8496-F32831789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6530" y="1893071"/>
                <a:ext cx="9529484" cy="4675135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2629403-0297-4241-ADEA-B6B0C35400B2}"/>
                  </a:ext>
                </a:extLst>
              </p:cNvPr>
              <p:cNvSpPr/>
              <p:nvPr/>
            </p:nvSpPr>
            <p:spPr bwMode="auto">
              <a:xfrm>
                <a:off x="2371344" y="4681728"/>
                <a:ext cx="4681728" cy="1524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F3B0B084-97B2-4712-98DA-D4E0EAE15464}"/>
                      </a:ext>
                    </a:extLst>
                  </p14:cNvPr>
                  <p14:cNvContentPartPr/>
                  <p14:nvPr/>
                </p14:nvContentPartPr>
                <p14:xfrm>
                  <a:off x="1654860" y="4650902"/>
                  <a:ext cx="228960" cy="184320"/>
                </p14:xfrm>
              </p:contentPart>
            </mc:Choice>
            <mc:Fallback xmlns="">
              <p:pic>
                <p:nvPicPr>
                  <p:cNvPr id="9" name="잉크 8">
                    <a:extLst>
                      <a:ext uri="{FF2B5EF4-FFF2-40B4-BE49-F238E27FC236}">
                        <a16:creationId xmlns:a16="http://schemas.microsoft.com/office/drawing/2014/main" id="{F3B0B084-97B2-4712-98DA-D4E0EAE1546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1100" y="4627142"/>
                    <a:ext cx="276120" cy="23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F2A796A-EDBC-4C64-BD40-6DFEC7B1BA23}"/>
                </a:ext>
              </a:extLst>
            </p:cNvPr>
            <p:cNvCxnSpPr/>
            <p:nvPr/>
          </p:nvCxnSpPr>
          <p:spPr bwMode="auto">
            <a:xfrm>
              <a:off x="2743200" y="2521256"/>
              <a:ext cx="4030462" cy="0"/>
            </a:xfrm>
            <a:prstGeom prst="line">
              <a:avLst/>
            </a:prstGeom>
            <a:ln w="28575">
              <a:solidFill>
                <a:srgbClr val="00FFFF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FEEC5C1-E282-44D3-90B9-D404A921AE18}"/>
                </a:ext>
              </a:extLst>
            </p:cNvPr>
            <p:cNvCxnSpPr/>
            <p:nvPr/>
          </p:nvCxnSpPr>
          <p:spPr bwMode="auto">
            <a:xfrm>
              <a:off x="5470124" y="2818214"/>
              <a:ext cx="5076000" cy="0"/>
            </a:xfrm>
            <a:prstGeom prst="line">
              <a:avLst/>
            </a:prstGeom>
            <a:ln w="28575">
              <a:solidFill>
                <a:srgbClr val="00FFFF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C854148-A26F-4200-8C50-87B0ED765F5C}"/>
                </a:ext>
              </a:extLst>
            </p:cNvPr>
            <p:cNvCxnSpPr/>
            <p:nvPr/>
          </p:nvCxnSpPr>
          <p:spPr bwMode="auto">
            <a:xfrm>
              <a:off x="1218164" y="2970614"/>
              <a:ext cx="4752000" cy="0"/>
            </a:xfrm>
            <a:prstGeom prst="line">
              <a:avLst/>
            </a:prstGeom>
            <a:ln w="28575">
              <a:solidFill>
                <a:srgbClr val="00FFFF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0D7AE42-BFE8-4B2F-A442-A53DFC0F06D3}"/>
                </a:ext>
              </a:extLst>
            </p:cNvPr>
            <p:cNvGrpSpPr/>
            <p:nvPr/>
          </p:nvGrpSpPr>
          <p:grpSpPr>
            <a:xfrm>
              <a:off x="5234427" y="1346702"/>
              <a:ext cx="5501587" cy="929976"/>
              <a:chOff x="5234427" y="1346702"/>
              <a:chExt cx="5501587" cy="9299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D4BD8FD-BB79-4EE3-B42D-4A82258F8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90"/>
              <a:stretch/>
            </p:blipFill>
            <p:spPr>
              <a:xfrm>
                <a:off x="8629001" y="1346702"/>
                <a:ext cx="2107013" cy="360000"/>
              </a:xfrm>
              <a:prstGeom prst="rect">
                <a:avLst/>
              </a:prstGeom>
              <a:ln>
                <a:solidFill>
                  <a:srgbClr val="FF66FF"/>
                </a:solidFill>
              </a:ln>
            </p:spPr>
          </p:pic>
          <p:cxnSp>
            <p:nvCxnSpPr>
              <p:cNvPr id="17" name="연결선: 구부러짐 16">
                <a:extLst>
                  <a:ext uri="{FF2B5EF4-FFF2-40B4-BE49-F238E27FC236}">
                    <a16:creationId xmlns:a16="http://schemas.microsoft.com/office/drawing/2014/main" id="{6A4F364C-B19C-4061-8E28-42806E430BBC}"/>
                  </a:ext>
                </a:extLst>
              </p:cNvPr>
              <p:cNvCxnSpPr>
                <a:stCxn id="11" idx="1"/>
              </p:cNvCxnSpPr>
              <p:nvPr/>
            </p:nvCxnSpPr>
            <p:spPr bwMode="auto">
              <a:xfrm rot="10800000" flipV="1">
                <a:off x="5234427" y="1526702"/>
                <a:ext cx="3394574" cy="749976"/>
              </a:xfrm>
              <a:prstGeom prst="curvedConnector3">
                <a:avLst>
                  <a:gd name="adj1" fmla="val 101259"/>
                </a:avLst>
              </a:prstGeom>
              <a:solidFill>
                <a:schemeClr val="accent1"/>
              </a:solidFill>
              <a:ln w="9525" cap="flat" cmpd="sng" algn="ctr">
                <a:solidFill>
                  <a:srgbClr val="FF33CC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01745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lang="en-US" altLang="ko-KR" dirty="0"/>
              <a:t> </a:t>
            </a:r>
            <a:r>
              <a:rPr lang="ko-KR" altLang="en-US" dirty="0"/>
              <a:t>프로젝트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33CC"/>
                </a:solidFill>
              </a:rPr>
              <a:t>Project13Map</a:t>
            </a:r>
            <a:r>
              <a:rPr lang="en-US" altLang="ko-KR" dirty="0"/>
              <a:t>”: </a:t>
            </a:r>
            <a:r>
              <a:rPr lang="en-US" altLang="ko-KR" sz="2400" u="sng" dirty="0">
                <a:solidFill>
                  <a:srgbClr val="0070C0"/>
                </a:solidFill>
              </a:rPr>
              <a:t>Google API </a:t>
            </a:r>
            <a:r>
              <a:rPr lang="ko-KR" altLang="en-US" sz="2400" u="sng" dirty="0">
                <a:solidFill>
                  <a:srgbClr val="0070C0"/>
                </a:solidFill>
              </a:rPr>
              <a:t>등록</a:t>
            </a:r>
            <a:r>
              <a:rPr lang="en-US" altLang="ko-KR" sz="2400" u="sng" dirty="0">
                <a:solidFill>
                  <a:srgbClr val="0070C0"/>
                </a:solidFill>
              </a:rPr>
              <a:t>(1)</a:t>
            </a:r>
            <a:br>
              <a:rPr lang="ko-KR" altLang="en-US" sz="2800" dirty="0">
                <a:solidFill>
                  <a:srgbClr val="FF33CC"/>
                </a:solidFill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1064604"/>
          </a:xfrm>
        </p:spPr>
        <p:txBody>
          <a:bodyPr/>
          <a:lstStyle/>
          <a:p>
            <a:pPr lvl="1">
              <a:spcAft>
                <a:spcPts val="1800"/>
              </a:spcAft>
            </a:pPr>
            <a:r>
              <a:rPr lang="en-US" altLang="ko-KR" sz="2000" dirty="0"/>
              <a:t>(1) </a:t>
            </a:r>
            <a:r>
              <a:rPr lang="ko-KR" altLang="en-US" sz="2000" dirty="0"/>
              <a:t>웹 브라우저에서 </a:t>
            </a:r>
            <a:r>
              <a:rPr lang="en-US" altLang="ko-KR" sz="2000" dirty="0">
                <a:hlinkClick r:id="rId2"/>
              </a:rPr>
              <a:t>https://console.cloud.google.com/apis/dashboard</a:t>
            </a:r>
            <a:r>
              <a:rPr lang="en-US" altLang="ko-KR" sz="2000" dirty="0"/>
              <a:t> </a:t>
            </a:r>
            <a:r>
              <a:rPr lang="ko-KR" altLang="en-US" sz="2000" dirty="0"/>
              <a:t>에 접속하고 </a:t>
            </a:r>
            <a:r>
              <a:rPr lang="ko-KR" altLang="en-US" sz="2000" b="1" u="sng" dirty="0">
                <a:solidFill>
                  <a:srgbClr val="00B050"/>
                </a:solidFill>
              </a:rPr>
              <a:t>로그인</a:t>
            </a:r>
            <a:r>
              <a:rPr lang="ko-KR" altLang="en-US" sz="2000" dirty="0"/>
              <a:t> </a:t>
            </a:r>
          </a:p>
          <a:p>
            <a:pPr lvl="1">
              <a:spcAft>
                <a:spcPts val="1800"/>
              </a:spcAft>
            </a:pPr>
            <a:r>
              <a:rPr lang="en-US" altLang="ko-KR" sz="2000" dirty="0"/>
              <a:t>(2) &lt;</a:t>
            </a:r>
            <a:r>
              <a:rPr lang="ko-KR" altLang="en-US" sz="2000" dirty="0"/>
              <a:t>프로젝트 만들기</a:t>
            </a:r>
            <a:r>
              <a:rPr lang="en-US" altLang="ko-KR" sz="2000" dirty="0"/>
              <a:t>&gt; </a:t>
            </a:r>
            <a:r>
              <a:rPr lang="ko-KR" altLang="en-US" sz="2000" dirty="0"/>
              <a:t>새프로젝트 이름 </a:t>
            </a:r>
            <a:r>
              <a:rPr lang="en-US" altLang="ko-KR" sz="2000" dirty="0">
                <a:sym typeface="Wingdings" panose="05000000000000000000" pitchFamily="2" charset="2"/>
              </a:rPr>
              <a:t></a:t>
            </a:r>
            <a:r>
              <a:rPr lang="ko-KR" altLang="en-US" sz="2000" dirty="0"/>
              <a:t> </a:t>
            </a:r>
            <a:r>
              <a:rPr lang="en-US" altLang="ko-KR" sz="2000" dirty="0"/>
              <a:t>“</a:t>
            </a:r>
            <a:r>
              <a:rPr lang="en-US" altLang="ko-KR" sz="2000" b="1" dirty="0">
                <a:solidFill>
                  <a:srgbClr val="FF33CC"/>
                </a:solidFill>
              </a:rPr>
              <a:t>Project13Map</a:t>
            </a:r>
            <a:r>
              <a:rPr lang="en-US" altLang="ko-KR" sz="2000" dirty="0"/>
              <a:t>”</a:t>
            </a:r>
            <a:r>
              <a:rPr lang="ko-KR" altLang="en-US" sz="2000" dirty="0"/>
              <a:t>을 입력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/>
              <a:t>&lt;</a:t>
            </a:r>
            <a:r>
              <a:rPr lang="ko-KR" altLang="en-US" sz="2000" dirty="0"/>
              <a:t>만들기</a:t>
            </a:r>
            <a:r>
              <a:rPr lang="en-US" altLang="ko-KR" sz="2000" dirty="0"/>
              <a:t>&gt; </a:t>
            </a:r>
            <a:r>
              <a:rPr lang="ko-KR" altLang="en-US" sz="2000" dirty="0"/>
              <a:t>클릭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FD3D96-A0B0-4DAF-9E3E-60E565492FAA}"/>
              </a:ext>
            </a:extLst>
          </p:cNvPr>
          <p:cNvGrpSpPr/>
          <p:nvPr/>
        </p:nvGrpSpPr>
        <p:grpSpPr>
          <a:xfrm>
            <a:off x="1565429" y="2112823"/>
            <a:ext cx="9061142" cy="4348937"/>
            <a:chOff x="2285047" y="2377440"/>
            <a:chExt cx="7621906" cy="408432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05D3ED6-6057-4C1C-A07D-DEF034E08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047" y="2377440"/>
              <a:ext cx="7621906" cy="4084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C09DC4A-1A24-4397-AACC-67A896BE458E}"/>
                </a:ext>
              </a:extLst>
            </p:cNvPr>
            <p:cNvSpPr/>
            <p:nvPr/>
          </p:nvSpPr>
          <p:spPr bwMode="auto">
            <a:xfrm>
              <a:off x="2520486" y="4653792"/>
              <a:ext cx="1325074" cy="228088"/>
            </a:xfrm>
            <a:prstGeom prst="rect">
              <a:avLst/>
            </a:prstGeom>
            <a:noFill/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B8FFB6A-D510-4AED-A3B9-A4640907C644}"/>
                </a:ext>
              </a:extLst>
            </p:cNvPr>
            <p:cNvSpPr/>
            <p:nvPr/>
          </p:nvSpPr>
          <p:spPr bwMode="auto">
            <a:xfrm>
              <a:off x="2446020" y="6118860"/>
              <a:ext cx="922020" cy="34290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90E76D86-7E0B-4870-9F23-AD28430E3B3D}"/>
                </a:ext>
              </a:extLst>
            </p:cNvPr>
            <p:cNvCxnSpPr>
              <a:stCxn id="7" idx="3"/>
              <a:endCxn id="8" idx="3"/>
            </p:cNvCxnSpPr>
            <p:nvPr/>
          </p:nvCxnSpPr>
          <p:spPr bwMode="auto">
            <a:xfrm flipH="1">
              <a:off x="3368040" y="4767836"/>
              <a:ext cx="477520" cy="1522474"/>
            </a:xfrm>
            <a:prstGeom prst="curvedConnector3">
              <a:avLst>
                <a:gd name="adj1" fmla="val -47872"/>
              </a:avLst>
            </a:prstGeom>
            <a:solidFill>
              <a:schemeClr val="accent1"/>
            </a:solidFill>
            <a:ln w="952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8906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“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Project13Map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lang="en-US" altLang="ko-KR" sz="2400" u="sng" dirty="0">
                <a:solidFill>
                  <a:srgbClr val="0070C0"/>
                </a:solidFill>
              </a:rPr>
              <a:t>Google API </a:t>
            </a:r>
            <a:r>
              <a:rPr lang="ko-KR" altLang="en-US" sz="2400" u="sng" dirty="0">
                <a:solidFill>
                  <a:srgbClr val="0070C0"/>
                </a:solidFill>
              </a:rPr>
              <a:t>등록</a:t>
            </a:r>
            <a:r>
              <a:rPr lang="en-US" altLang="ko-KR" sz="2400" u="sng" dirty="0">
                <a:solidFill>
                  <a:srgbClr val="0070C0"/>
                </a:solidFill>
              </a:rPr>
              <a:t>(2)</a:t>
            </a:r>
            <a:br>
              <a:rPr lang="ko-KR" altLang="en-US" dirty="0">
                <a:solidFill>
                  <a:srgbClr val="FF33CC"/>
                </a:solidFill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1118587"/>
            <a:ext cx="11366500" cy="2028186"/>
          </a:xfrm>
        </p:spPr>
        <p:txBody>
          <a:bodyPr/>
          <a:lstStyle/>
          <a:p>
            <a:pPr lvl="1"/>
            <a:r>
              <a:rPr lang="en-US" altLang="ko-KR" sz="2000" dirty="0"/>
              <a:t>(3)                                </a:t>
            </a:r>
            <a:r>
              <a:rPr lang="ko-KR" altLang="en-US" sz="2000" dirty="0"/>
              <a:t>클릭</a:t>
            </a:r>
            <a:endParaRPr lang="en-US" altLang="ko-KR" sz="2000" dirty="0"/>
          </a:p>
          <a:p>
            <a:pPr lvl="1"/>
            <a:endParaRPr lang="en-US" altLang="ko-KR" sz="800" dirty="0"/>
          </a:p>
          <a:p>
            <a:pPr lvl="1"/>
            <a:r>
              <a:rPr lang="en-US" altLang="ko-KR" sz="2000" dirty="0"/>
              <a:t>(4) ‘</a:t>
            </a:r>
            <a:r>
              <a:rPr lang="en-US" altLang="ko-KR" sz="2000" dirty="0">
                <a:solidFill>
                  <a:srgbClr val="FF33CC"/>
                </a:solidFill>
              </a:rPr>
              <a:t>Maps SDK for Android</a:t>
            </a:r>
            <a:r>
              <a:rPr lang="en-US" altLang="ko-KR" sz="2000" dirty="0"/>
              <a:t>’</a:t>
            </a:r>
            <a:r>
              <a:rPr lang="ko-KR" altLang="en-US" sz="2000" dirty="0"/>
              <a:t> 클릭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0760C8-3BDB-49ED-B8EE-82C4E5B95CF5}"/>
              </a:ext>
            </a:extLst>
          </p:cNvPr>
          <p:cNvGrpSpPr/>
          <p:nvPr/>
        </p:nvGrpSpPr>
        <p:grpSpPr>
          <a:xfrm>
            <a:off x="588086" y="2261405"/>
            <a:ext cx="10977729" cy="2966122"/>
            <a:chOff x="607136" y="3714324"/>
            <a:chExt cx="10977729" cy="262433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5216DD8-D167-4EED-A2C3-89CF9B438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0175"/>
            <a:stretch/>
          </p:blipFill>
          <p:spPr>
            <a:xfrm>
              <a:off x="607136" y="3714324"/>
              <a:ext cx="10977729" cy="2624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FF69CEF-CB4D-4B14-A87C-F2538E673234}"/>
                </a:ext>
              </a:extLst>
            </p:cNvPr>
            <p:cNvSpPr/>
            <p:nvPr/>
          </p:nvSpPr>
          <p:spPr bwMode="auto">
            <a:xfrm>
              <a:off x="2982897" y="4643021"/>
              <a:ext cx="2574524" cy="1624614"/>
            </a:xfrm>
            <a:prstGeom prst="roundRect">
              <a:avLst/>
            </a:prstGeom>
            <a:solidFill>
              <a:srgbClr val="FF33CC">
                <a:alpha val="20000"/>
              </a:srgbClr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5ED6D94-E440-49BE-B960-045C9B72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026" y="1041296"/>
            <a:ext cx="2505075" cy="514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954E79-F3C0-4780-9094-1BF5C26DE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784" y="3517774"/>
            <a:ext cx="4438650" cy="2447925"/>
          </a:xfrm>
          <a:prstGeom prst="rect">
            <a:avLst/>
          </a:prstGeom>
          <a:ln w="28575">
            <a:solidFill>
              <a:srgbClr val="CC66FF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4E2EB06-7668-448F-84B2-B7FEC38AA6B8}"/>
              </a:ext>
            </a:extLst>
          </p:cNvPr>
          <p:cNvSpPr/>
          <p:nvPr/>
        </p:nvSpPr>
        <p:spPr bwMode="auto">
          <a:xfrm rot="1374268">
            <a:off x="5415379" y="4350058"/>
            <a:ext cx="680621" cy="55929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77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“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Project13Map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lang="en-US" altLang="ko-KR" sz="2400" u="sng" dirty="0">
                <a:solidFill>
                  <a:srgbClr val="0070C0"/>
                </a:solidFill>
              </a:rPr>
              <a:t>Google API </a:t>
            </a:r>
            <a:r>
              <a:rPr lang="ko-KR" altLang="en-US" sz="2400" u="sng" dirty="0">
                <a:solidFill>
                  <a:srgbClr val="0070C0"/>
                </a:solidFill>
              </a:rPr>
              <a:t>등록</a:t>
            </a:r>
            <a:r>
              <a:rPr lang="en-US" altLang="ko-KR" sz="2400" u="sng" dirty="0">
                <a:solidFill>
                  <a:srgbClr val="0070C0"/>
                </a:solidFill>
              </a:rPr>
              <a:t>(3)</a:t>
            </a:r>
            <a:br>
              <a:rPr lang="ko-KR" altLang="en-US" sz="3200" dirty="0">
                <a:solidFill>
                  <a:srgbClr val="FF33CC"/>
                </a:solidFill>
              </a:rPr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1" y="1199142"/>
            <a:ext cx="11366500" cy="412957"/>
          </a:xfrm>
        </p:spPr>
        <p:txBody>
          <a:bodyPr/>
          <a:lstStyle/>
          <a:p>
            <a:pPr lvl="1"/>
            <a:r>
              <a:rPr lang="en-US" altLang="ko-KR" sz="2000" dirty="0"/>
              <a:t>(5) &lt;</a:t>
            </a:r>
            <a:r>
              <a:rPr lang="ko-KR" altLang="en-US" sz="2000" dirty="0"/>
              <a:t>사용 설정</a:t>
            </a:r>
            <a:r>
              <a:rPr lang="en-US" altLang="ko-KR" sz="2000" dirty="0"/>
              <a:t>&gt; </a:t>
            </a:r>
            <a:r>
              <a:rPr lang="ko-KR" altLang="en-US" sz="2000" dirty="0"/>
              <a:t>클릭 </a:t>
            </a:r>
            <a:r>
              <a:rPr lang="en-US" altLang="ko-KR" sz="2000" dirty="0">
                <a:sym typeface="Wingdings" panose="05000000000000000000" pitchFamily="2" charset="2"/>
              </a:rPr>
              <a:t> </a:t>
            </a:r>
            <a:r>
              <a:rPr lang="en-US" altLang="ko-KR" sz="2000" dirty="0"/>
              <a:t>&lt;</a:t>
            </a:r>
            <a:r>
              <a:rPr lang="ko-KR" altLang="en-US" sz="2000" dirty="0">
                <a:solidFill>
                  <a:srgbClr val="FF33CC"/>
                </a:solidFill>
              </a:rPr>
              <a:t>사용자 인증 정보 만들기</a:t>
            </a:r>
            <a:r>
              <a:rPr lang="en-US" altLang="ko-KR" sz="2000" dirty="0"/>
              <a:t>&gt; </a:t>
            </a:r>
            <a:r>
              <a:rPr lang="en-US" altLang="ko-KR" sz="2000" dirty="0">
                <a:sym typeface="Wingdings" panose="05000000000000000000" pitchFamily="2" charset="2"/>
              </a:rPr>
              <a:t> API </a:t>
            </a:r>
            <a:r>
              <a:rPr lang="ko-KR" altLang="en-US" sz="2000" dirty="0">
                <a:sym typeface="Wingdings" panose="05000000000000000000" pitchFamily="2" charset="2"/>
              </a:rPr>
              <a:t>키 클릭 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182562" lvl="1" indent="0">
              <a:buNone/>
            </a:pPr>
            <a:endParaRPr lang="en-US" altLang="ko-KR" sz="2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1830AC-C259-4A64-A9C9-A1901EB60053}"/>
              </a:ext>
            </a:extLst>
          </p:cNvPr>
          <p:cNvGrpSpPr/>
          <p:nvPr/>
        </p:nvGrpSpPr>
        <p:grpSpPr>
          <a:xfrm>
            <a:off x="1575830" y="1949391"/>
            <a:ext cx="7981124" cy="3709467"/>
            <a:chOff x="5577232" y="994170"/>
            <a:chExt cx="4119728" cy="29072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DC1F197-0EBD-4F74-A05C-66213F65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7232" y="994170"/>
              <a:ext cx="4117944" cy="290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55A6609-3837-40C1-86AE-7D88CF53E24A}"/>
                    </a:ext>
                  </a:extLst>
                </p14:cNvPr>
                <p14:cNvContentPartPr/>
                <p14:nvPr/>
              </p14:nvContentPartPr>
              <p14:xfrm>
                <a:off x="5740560" y="1028520"/>
                <a:ext cx="3956400" cy="16135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55A6609-3837-40C1-86AE-7D88CF53E2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30897" y="1013564"/>
                  <a:ext cx="3975913" cy="164314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0775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구글</a:t>
            </a:r>
            <a:r>
              <a:rPr lang="en-US" altLang="ko-KR" dirty="0"/>
              <a:t> </a:t>
            </a:r>
            <a:r>
              <a:rPr lang="ko-KR" altLang="en-US" dirty="0"/>
              <a:t>지도 ▶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 “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Project13Map</a:t>
            </a:r>
            <a:r>
              <a: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rPr>
              <a:t>”: </a:t>
            </a:r>
            <a:r>
              <a:rPr lang="en-US" altLang="ko-KR" sz="2400" u="sng" dirty="0">
                <a:solidFill>
                  <a:srgbClr val="0070C0"/>
                </a:solidFill>
              </a:rPr>
              <a:t>Google API </a:t>
            </a:r>
            <a:r>
              <a:rPr lang="ko-KR" altLang="en-US" sz="2400" u="sng" dirty="0">
                <a:solidFill>
                  <a:srgbClr val="0070C0"/>
                </a:solidFill>
              </a:rPr>
              <a:t>등록</a:t>
            </a:r>
            <a:r>
              <a:rPr lang="en-US" altLang="ko-KR" sz="2400" u="sng" dirty="0">
                <a:solidFill>
                  <a:srgbClr val="0070C0"/>
                </a:solidFill>
              </a:rPr>
              <a:t>(4)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BE60593-3424-4042-84B3-63C1E10F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1" y="1048219"/>
            <a:ext cx="11366500" cy="4135815"/>
          </a:xfrm>
        </p:spPr>
        <p:txBody>
          <a:bodyPr/>
          <a:lstStyle/>
          <a:p>
            <a:r>
              <a:rPr lang="en-US" altLang="ko-KR" sz="2000" dirty="0"/>
              <a:t>(6) API </a:t>
            </a:r>
            <a:r>
              <a:rPr lang="ko-KR" altLang="en-US" sz="2000" dirty="0"/>
              <a:t>키 생성 확인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800" dirty="0"/>
          </a:p>
          <a:p>
            <a:endParaRPr lang="en-US" altLang="ko-KR" sz="1400" dirty="0"/>
          </a:p>
          <a:p>
            <a:endParaRPr lang="en-US" altLang="ko-KR" sz="2000" dirty="0"/>
          </a:p>
          <a:p>
            <a:endParaRPr lang="en-US" altLang="ko-KR" sz="1200" dirty="0"/>
          </a:p>
          <a:p>
            <a:r>
              <a:rPr lang="en-US" altLang="ko-KR" sz="2000" dirty="0"/>
              <a:t>(7) </a:t>
            </a:r>
            <a:r>
              <a:rPr lang="ko-KR" altLang="en-US" sz="2000" dirty="0"/>
              <a:t>생성된 </a:t>
            </a:r>
            <a:r>
              <a:rPr lang="en-US" altLang="ko-KR" sz="2000" b="1" u="sng" dirty="0">
                <a:solidFill>
                  <a:srgbClr val="FF33CC"/>
                </a:solidFill>
              </a:rPr>
              <a:t>API </a:t>
            </a:r>
            <a:r>
              <a:rPr lang="ko-KR" altLang="en-US" sz="2000" b="1" u="sng" dirty="0">
                <a:solidFill>
                  <a:srgbClr val="FF33CC"/>
                </a:solidFill>
              </a:rPr>
              <a:t>키</a:t>
            </a:r>
            <a:r>
              <a:rPr lang="ko-KR" altLang="en-US" sz="2000" dirty="0"/>
              <a:t>를 메모장에 </a:t>
            </a:r>
            <a:r>
              <a:rPr lang="ko-KR" altLang="en-US" sz="2000" b="1" dirty="0">
                <a:solidFill>
                  <a:srgbClr val="FF33CC"/>
                </a:solidFill>
              </a:rPr>
              <a:t>복사</a:t>
            </a:r>
            <a:r>
              <a:rPr lang="ko-KR" altLang="en-US" sz="2000" dirty="0"/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</a:t>
            </a:r>
            <a:r>
              <a:rPr lang="ko-KR" altLang="en-US" sz="2000" dirty="0"/>
              <a:t> </a:t>
            </a:r>
            <a:r>
              <a:rPr lang="en-US" altLang="ko-KR" sz="2000" dirty="0"/>
              <a:t>&lt;API </a:t>
            </a:r>
            <a:r>
              <a:rPr lang="ko-KR" altLang="en-US" sz="2000" dirty="0"/>
              <a:t>키 </a:t>
            </a:r>
            <a:r>
              <a:rPr lang="en-US" altLang="ko-KR" sz="2000" dirty="0"/>
              <a:t>1&gt;</a:t>
            </a:r>
            <a:r>
              <a:rPr lang="ko-KR" altLang="en-US" sz="2000" dirty="0"/>
              <a:t>을 클릭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0C3589-496E-448E-BBBC-65F26C13D5AF}"/>
              </a:ext>
            </a:extLst>
          </p:cNvPr>
          <p:cNvGrpSpPr/>
          <p:nvPr/>
        </p:nvGrpSpPr>
        <p:grpSpPr>
          <a:xfrm>
            <a:off x="727544" y="5299627"/>
            <a:ext cx="10736913" cy="1065661"/>
            <a:chOff x="679770" y="1772610"/>
            <a:chExt cx="10832460" cy="12125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42A9C8F-294E-409A-9A99-295FDD6FF53E}"/>
                </a:ext>
              </a:extLst>
            </p:cNvPr>
            <p:cNvGrpSpPr/>
            <p:nvPr/>
          </p:nvGrpSpPr>
          <p:grpSpPr>
            <a:xfrm>
              <a:off x="679770" y="1772610"/>
              <a:ext cx="10832460" cy="1212514"/>
              <a:chOff x="526104" y="5137486"/>
              <a:chExt cx="10832460" cy="121251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095A751-EA9F-429F-9D31-A7BF68C86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6104" y="5137486"/>
                <a:ext cx="10832460" cy="1212514"/>
              </a:xfrm>
              <a:prstGeom prst="rect">
                <a:avLst/>
              </a:prstGeom>
              <a:solidFill>
                <a:srgbClr val="FF33CC">
                  <a:alpha val="2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pic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84C4BB19-B640-4F07-A36C-7E7B31B32B9F}"/>
                  </a:ext>
                </a:extLst>
              </p:cNvPr>
              <p:cNvSpPr/>
              <p:nvPr/>
            </p:nvSpPr>
            <p:spPr bwMode="auto">
              <a:xfrm>
                <a:off x="1219200" y="5963919"/>
                <a:ext cx="7569200" cy="376021"/>
              </a:xfrm>
              <a:prstGeom prst="roundRect">
                <a:avLst>
                  <a:gd name="adj" fmla="val 0"/>
                </a:avLst>
              </a:prstGeom>
              <a:solidFill>
                <a:srgbClr val="FF33CC">
                  <a:alpha val="20000"/>
                </a:srgbClr>
              </a:solidFill>
              <a:ln w="127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1E291DA-7B07-4526-B9E4-68C142E4D5AD}"/>
                    </a:ext>
                  </a:extLst>
                </p14:cNvPr>
                <p14:cNvContentPartPr/>
                <p14:nvPr/>
              </p14:nvContentPartPr>
              <p14:xfrm>
                <a:off x="9379080" y="2521080"/>
                <a:ext cx="235080" cy="184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1E291DA-7B07-4526-B9E4-68C142E4D5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59823" y="2499371"/>
                  <a:ext cx="273231" cy="2273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2435D9-6F39-4B8F-AEE9-253C4F71A560}"/>
              </a:ext>
            </a:extLst>
          </p:cNvPr>
          <p:cNvGrpSpPr/>
          <p:nvPr/>
        </p:nvGrpSpPr>
        <p:grpSpPr>
          <a:xfrm>
            <a:off x="2478706" y="1384917"/>
            <a:ext cx="7234589" cy="3160450"/>
            <a:chOff x="1880235" y="971640"/>
            <a:chExt cx="7029450" cy="55965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8C0E453-9117-4B99-951A-34CFE5C9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0235" y="1062756"/>
              <a:ext cx="7029450" cy="55054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0A24766-1A69-44F5-906D-B24570FBE841}"/>
                    </a:ext>
                  </a:extLst>
                </p14:cNvPr>
                <p14:cNvContentPartPr/>
                <p14:nvPr/>
              </p14:nvContentPartPr>
              <p14:xfrm>
                <a:off x="5638680" y="971640"/>
                <a:ext cx="508320" cy="273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0A24766-1A69-44F5-906D-B24570FBE84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11043" y="921323"/>
                  <a:ext cx="563595" cy="373874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43212B7-20E8-429B-AE37-B199661061F9}"/>
                </a:ext>
              </a:extLst>
            </p:cNvPr>
            <p:cNvSpPr/>
            <p:nvPr/>
          </p:nvSpPr>
          <p:spPr bwMode="auto">
            <a:xfrm>
              <a:off x="7061200" y="5821680"/>
              <a:ext cx="741680" cy="457200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775894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9983</TotalTime>
  <Words>487</Words>
  <Application>Microsoft Office PowerPoint</Application>
  <PresentationFormat>와이드스크린</PresentationFormat>
  <Paragraphs>66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Chapter13 멀티미디어와 구글 지도(2)</vt:lpstr>
      <vt:lpstr>PowerPoint 프레젠테이션</vt:lpstr>
      <vt:lpstr>3. 구글 지도 ▶구글  지도 사용을 위한 준비 사항</vt:lpstr>
      <vt:lpstr>3. 구글 지도 ▶구글  지도 사용을 위한 준비 사항</vt:lpstr>
      <vt:lpstr>3. 구글 지도 ▶구글  지도 사용을 위한 준비 사항</vt:lpstr>
      <vt:lpstr>3. 구글 지도 ▶ 프로젝트 생성 : “Project13Map”: Google API 등록(1) </vt:lpstr>
      <vt:lpstr>3. 구글 지도 ▶ “Project13Map”: Google API 등록(2) </vt:lpstr>
      <vt:lpstr>3. 구글 지도 ▶ “Project13Map”: Google API 등록(3) </vt:lpstr>
      <vt:lpstr>3. 구글 지도 ▶ “Project13Map”: Google API 등록(4)</vt:lpstr>
      <vt:lpstr>3. 구글 지도 ▶ “Project13Map”: Google API 등록(5)</vt:lpstr>
      <vt:lpstr>3. 구글 지도 ▶“Project13Map”: “AndroidManifest.xml ”수정</vt:lpstr>
      <vt:lpstr>3. 구글 지도 ▶“Project13Map”: Google Play service의 라이브러리 사용 설정</vt:lpstr>
      <vt:lpstr>3. 구글 지도 ▶“Project13Map”: “activity_main.xml”소스</vt:lpstr>
      <vt:lpstr>3. 구글 지도 ▶“Project13Map”: “MainActivity.java”소스</vt:lpstr>
      <vt:lpstr>3. 구글 지도 ▶ 응용</vt:lpstr>
      <vt:lpstr>3. 구글 지도 ▶ 응용 :“Project13Map”에 추가로 작성</vt:lpstr>
      <vt:lpstr>“Project13Map”: “activity_main2.xml”소스</vt:lpstr>
      <vt:lpstr>“Project13Map”: “MainActivity2.java”소스(1/)</vt:lpstr>
      <vt:lpstr>“Project13Map”: “MainActivity2.java”소스(2/)</vt:lpstr>
      <vt:lpstr>“MainActivity3.java”소스  “MainActivity2.java”와 아래 소스만 다름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 YOONAE</cp:lastModifiedBy>
  <cp:revision>778</cp:revision>
  <dcterms:created xsi:type="dcterms:W3CDTF">2007-11-27T23:54:21Z</dcterms:created>
  <dcterms:modified xsi:type="dcterms:W3CDTF">2022-06-06T12:33:00Z</dcterms:modified>
</cp:coreProperties>
</file>